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06" r:id="rId2"/>
    <p:sldId id="256" r:id="rId3"/>
    <p:sldId id="257" r:id="rId4"/>
    <p:sldId id="275" r:id="rId5"/>
    <p:sldId id="258" r:id="rId6"/>
    <p:sldId id="276" r:id="rId7"/>
    <p:sldId id="281" r:id="rId8"/>
    <p:sldId id="280" r:id="rId9"/>
    <p:sldId id="279" r:id="rId10"/>
    <p:sldId id="282" r:id="rId11"/>
    <p:sldId id="283" r:id="rId12"/>
    <p:sldId id="287" r:id="rId13"/>
    <p:sldId id="286" r:id="rId14"/>
    <p:sldId id="284" r:id="rId15"/>
    <p:sldId id="289" r:id="rId16"/>
    <p:sldId id="291" r:id="rId17"/>
    <p:sldId id="295" r:id="rId18"/>
    <p:sldId id="294" r:id="rId19"/>
    <p:sldId id="293" r:id="rId20"/>
    <p:sldId id="298" r:id="rId21"/>
    <p:sldId id="297" r:id="rId22"/>
    <p:sldId id="299" r:id="rId23"/>
    <p:sldId id="302" r:id="rId24"/>
    <p:sldId id="304" r:id="rId25"/>
    <p:sldId id="288" r:id="rId26"/>
    <p:sldId id="305" r:id="rId27"/>
    <p:sldId id="285" r:id="rId28"/>
    <p:sldId id="303" r:id="rId29"/>
    <p:sldId id="300" r:id="rId30"/>
    <p:sldId id="301" r:id="rId31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9660" autoAdjust="0"/>
  </p:normalViewPr>
  <p:slideViewPr>
    <p:cSldViewPr snapToGrid="0">
      <p:cViewPr>
        <p:scale>
          <a:sx n="75" d="100"/>
          <a:sy n="75" d="100"/>
        </p:scale>
        <p:origin x="96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978" y="4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248" y="1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8C59AC5-CD35-4F90-B4EE-0894BF3B457C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5612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62" y="3418831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6747629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248" y="6747629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B082705-416A-47E2-B679-5C9C20B4F4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62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50000"/>
      </a:lnSpc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150000"/>
      </a:lnSpc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150000"/>
      </a:lnSpc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150000"/>
      </a:lnSpc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50000"/>
      </a:lnSpc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154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之后，向</a:t>
            </a:r>
            <a:r>
              <a:rPr lang="en-US" altLang="zh-CN" dirty="0"/>
              <a:t>tmk1-1</a:t>
            </a:r>
            <a:r>
              <a:rPr lang="zh-CN" altLang="en-US" dirty="0"/>
              <a:t>突变体施加生长素，来判断</a:t>
            </a:r>
            <a:r>
              <a:rPr lang="en-US" altLang="zh-CN" dirty="0"/>
              <a:t>TMK1</a:t>
            </a:r>
            <a:r>
              <a:rPr lang="zh-CN" altLang="en-US" dirty="0"/>
              <a:t>和生长素的上下游关系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97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确定了</a:t>
            </a:r>
            <a:r>
              <a:rPr lang="en-US" altLang="zh-CN" dirty="0"/>
              <a:t>TMK1</a:t>
            </a:r>
            <a:r>
              <a:rPr lang="zh-CN" altLang="en-US" dirty="0"/>
              <a:t>和生长素的上下游关系后，文章又着手去研究生长素是如何作用于</a:t>
            </a:r>
            <a:r>
              <a:rPr lang="en-US" altLang="zh-CN" dirty="0"/>
              <a:t>TMK1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en-US" altLang="zh-CN" dirty="0"/>
              <a:t>TMK1</a:t>
            </a:r>
            <a:r>
              <a:rPr lang="zh-CN" altLang="en-US" dirty="0"/>
              <a:t>主要分布在顶端弯钩内侧，且细胞核与细胞质中均有分布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59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在确定了</a:t>
            </a:r>
            <a:r>
              <a:rPr lang="en-US" altLang="zh-CN" dirty="0"/>
              <a:t>TMK1</a:t>
            </a:r>
            <a:r>
              <a:rPr lang="zh-CN" altLang="en-US" dirty="0"/>
              <a:t>的位置后，文章又去鉴定了顶端弯钩中</a:t>
            </a:r>
            <a:r>
              <a:rPr lang="en-US" altLang="zh-CN" dirty="0"/>
              <a:t>TMK1 C-terminus</a:t>
            </a:r>
            <a:r>
              <a:rPr lang="zh-CN" altLang="en-US" dirty="0"/>
              <a:t>的含量</a:t>
            </a:r>
            <a:endParaRPr lang="en-US" altLang="zh-CN" dirty="0"/>
          </a:p>
          <a:p>
            <a:r>
              <a:rPr lang="zh-CN" altLang="en-US" dirty="0"/>
              <a:t>至于为什么作者会想到</a:t>
            </a:r>
            <a:r>
              <a:rPr lang="en-US" altLang="zh-CN" dirty="0"/>
              <a:t>western blot</a:t>
            </a:r>
            <a:r>
              <a:rPr lang="zh-CN" altLang="en-US" dirty="0"/>
              <a:t>检测</a:t>
            </a:r>
            <a:r>
              <a:rPr lang="en-US" altLang="zh-CN" dirty="0"/>
              <a:t>TMK1C</a:t>
            </a:r>
            <a:r>
              <a:rPr lang="zh-CN" altLang="en-US" dirty="0"/>
              <a:t>的含量，文章中并未提及</a:t>
            </a:r>
            <a:endParaRPr lang="en-US" altLang="zh-CN" dirty="0"/>
          </a:p>
          <a:p>
            <a:r>
              <a:rPr lang="zh-CN" altLang="en-US" dirty="0"/>
              <a:t>第一个图直接用</a:t>
            </a:r>
            <a:r>
              <a:rPr lang="en-US" altLang="zh-CN" dirty="0"/>
              <a:t>western blot</a:t>
            </a:r>
            <a:r>
              <a:rPr lang="zh-CN" altLang="en-US" dirty="0"/>
              <a:t>，检测了不同阶段的</a:t>
            </a:r>
            <a:r>
              <a:rPr lang="en-US" altLang="zh-CN" dirty="0"/>
              <a:t>Col-0</a:t>
            </a:r>
            <a:r>
              <a:rPr lang="zh-CN" altLang="en-US" dirty="0"/>
              <a:t>和</a:t>
            </a:r>
            <a:r>
              <a:rPr lang="en-US" altLang="zh-CN" dirty="0"/>
              <a:t>wei8tar2</a:t>
            </a:r>
            <a:r>
              <a:rPr lang="zh-CN" altLang="en-US" dirty="0"/>
              <a:t>的</a:t>
            </a:r>
            <a:r>
              <a:rPr lang="en-US" altLang="zh-CN" dirty="0"/>
              <a:t>TMK1</a:t>
            </a:r>
            <a:r>
              <a:rPr lang="zh-CN" altLang="en-US" dirty="0"/>
              <a:t>的含量（</a:t>
            </a:r>
            <a:r>
              <a:rPr lang="en-US" altLang="zh-CN" dirty="0"/>
              <a:t>21h</a:t>
            </a:r>
            <a:r>
              <a:rPr lang="zh-CN" altLang="en-US" dirty="0"/>
              <a:t>处，</a:t>
            </a:r>
            <a:r>
              <a:rPr lang="en-US" altLang="zh-CN" dirty="0"/>
              <a:t>wei8tar2</a:t>
            </a:r>
            <a:r>
              <a:rPr lang="zh-CN" altLang="en-US" dirty="0"/>
              <a:t>的</a:t>
            </a:r>
            <a:r>
              <a:rPr lang="en-US" altLang="zh-CN" dirty="0"/>
              <a:t>TMK1</a:t>
            </a:r>
            <a:r>
              <a:rPr lang="zh-CN" altLang="en-US" dirty="0"/>
              <a:t>含量很高，但是</a:t>
            </a:r>
            <a:r>
              <a:rPr lang="en-US" altLang="zh-CN" dirty="0"/>
              <a:t>TMK1C</a:t>
            </a:r>
            <a:r>
              <a:rPr lang="zh-CN" altLang="en-US" dirty="0"/>
              <a:t>的含量很低）</a:t>
            </a:r>
            <a:endParaRPr lang="en-US" altLang="zh-CN" dirty="0"/>
          </a:p>
          <a:p>
            <a:r>
              <a:rPr lang="zh-CN" altLang="en-US" dirty="0"/>
              <a:t>第二个图用</a:t>
            </a:r>
            <a:r>
              <a:rPr lang="en-US" altLang="zh-CN" dirty="0"/>
              <a:t>IAA</a:t>
            </a:r>
            <a:r>
              <a:rPr lang="zh-CN" altLang="en-US" dirty="0"/>
              <a:t>浓度梯度处理，发现</a:t>
            </a:r>
            <a:r>
              <a:rPr lang="en-US" altLang="zh-CN" dirty="0"/>
              <a:t>TMK1</a:t>
            </a:r>
            <a:r>
              <a:rPr lang="zh-CN" altLang="en-US" dirty="0"/>
              <a:t>的含量没有明显变化，但是</a:t>
            </a:r>
            <a:r>
              <a:rPr lang="en-US" altLang="zh-CN" dirty="0"/>
              <a:t>TMK1C</a:t>
            </a:r>
            <a:r>
              <a:rPr lang="zh-CN" altLang="en-US" dirty="0"/>
              <a:t>的含量随着生长素浓度的升高而不断增加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10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在前面的研究中，我们阐明了生长素作用在</a:t>
            </a:r>
            <a:r>
              <a:rPr lang="en-US" altLang="zh-CN" dirty="0"/>
              <a:t>TMK1</a:t>
            </a:r>
            <a:r>
              <a:rPr lang="zh-CN" altLang="en-US" dirty="0"/>
              <a:t>的机制，那就是将</a:t>
            </a:r>
            <a:r>
              <a:rPr lang="en-US" altLang="zh-CN" dirty="0"/>
              <a:t>TMK1</a:t>
            </a:r>
            <a:r>
              <a:rPr lang="zh-CN" altLang="en-US" dirty="0"/>
              <a:t>的</a:t>
            </a:r>
            <a:r>
              <a:rPr lang="en-US" altLang="zh-CN" dirty="0"/>
              <a:t>C-terminus</a:t>
            </a:r>
            <a:r>
              <a:rPr lang="zh-CN" altLang="en-US" dirty="0"/>
              <a:t>切下来</a:t>
            </a:r>
            <a:endParaRPr lang="en-US" altLang="zh-CN" dirty="0"/>
          </a:p>
          <a:p>
            <a:r>
              <a:rPr lang="zh-CN" altLang="en-US" dirty="0"/>
              <a:t>继续研究下去，我们就要看</a:t>
            </a:r>
            <a:r>
              <a:rPr lang="en-US" altLang="zh-CN" dirty="0"/>
              <a:t>TMK1C</a:t>
            </a:r>
            <a:r>
              <a:rPr lang="zh-CN" altLang="en-US" dirty="0"/>
              <a:t>是如何起作用从而影响顶端弯钩的发育的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032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7292A"/>
                </a:solidFill>
                <a:effectLst/>
                <a:latin typeface="-apple-system"/>
              </a:rPr>
              <a:t>首先作者使用酵母双杂实验进行蛋白互作验证，</a:t>
            </a:r>
            <a:endParaRPr lang="en-US" altLang="zh-CN" b="0" i="0" dirty="0">
              <a:solidFill>
                <a:srgbClr val="27292A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27292A"/>
                </a:solidFill>
                <a:effectLst/>
                <a:latin typeface="-apple-system"/>
              </a:rPr>
              <a:t>互作对象找的是一些潜在的，可能与</a:t>
            </a:r>
            <a:r>
              <a:rPr lang="en-US" altLang="zh-CN" b="0" i="0" dirty="0">
                <a:solidFill>
                  <a:srgbClr val="27292A"/>
                </a:solidFill>
                <a:effectLst/>
                <a:latin typeface="-apple-system"/>
              </a:rPr>
              <a:t>TMK1C</a:t>
            </a:r>
            <a:r>
              <a:rPr lang="zh-CN" altLang="en-US" b="0" i="0" dirty="0">
                <a:solidFill>
                  <a:srgbClr val="27292A"/>
                </a:solidFill>
                <a:effectLst/>
                <a:latin typeface="-apple-system"/>
              </a:rPr>
              <a:t>互作的经典</a:t>
            </a:r>
            <a:r>
              <a:rPr lang="en-US" altLang="zh-CN" b="0" i="0" dirty="0">
                <a:solidFill>
                  <a:srgbClr val="27292A"/>
                </a:solidFill>
                <a:effectLst/>
                <a:latin typeface="-apple-system"/>
              </a:rPr>
              <a:t>auxin</a:t>
            </a:r>
            <a:r>
              <a:rPr lang="zh-CN" altLang="en-US" b="0" i="0" dirty="0">
                <a:solidFill>
                  <a:srgbClr val="27292A"/>
                </a:solidFill>
                <a:effectLst/>
                <a:latin typeface="-apple-system"/>
              </a:rPr>
              <a:t>信号通路上的因子 </a:t>
            </a:r>
            <a:r>
              <a:rPr lang="en-US" altLang="zh-CN" b="0" i="0" dirty="0">
                <a:solidFill>
                  <a:srgbClr val="27292A"/>
                </a:solidFill>
                <a:effectLst/>
                <a:latin typeface="-apple-system"/>
              </a:rPr>
              <a:t>- </a:t>
            </a:r>
            <a:r>
              <a:rPr lang="zh-CN" altLang="en-US" b="0" i="0" dirty="0">
                <a:solidFill>
                  <a:srgbClr val="27292A"/>
                </a:solidFill>
                <a:effectLst/>
                <a:latin typeface="-apple-system"/>
              </a:rPr>
              <a:t>找了</a:t>
            </a:r>
            <a:r>
              <a:rPr lang="en-US" altLang="zh-CN" b="0" i="0" dirty="0">
                <a:solidFill>
                  <a:srgbClr val="27292A"/>
                </a:solidFill>
                <a:effectLst/>
                <a:latin typeface="-apple-system"/>
              </a:rPr>
              <a:t>29</a:t>
            </a:r>
            <a:r>
              <a:rPr lang="zh-CN" altLang="en-US" b="0" i="0" dirty="0">
                <a:solidFill>
                  <a:srgbClr val="27292A"/>
                </a:solidFill>
                <a:effectLst/>
                <a:latin typeface="-apple-system"/>
              </a:rPr>
              <a:t>个</a:t>
            </a:r>
            <a:r>
              <a:rPr lang="en-US" altLang="zh-CN" b="0" i="0" dirty="0">
                <a:solidFill>
                  <a:srgbClr val="27292A"/>
                </a:solidFill>
                <a:effectLst/>
                <a:latin typeface="-apple-system"/>
              </a:rPr>
              <a:t>IAA/AUX proteins</a:t>
            </a:r>
          </a:p>
          <a:p>
            <a:r>
              <a:rPr lang="zh-CN" altLang="en-US" b="0" i="0" dirty="0">
                <a:solidFill>
                  <a:srgbClr val="27292A"/>
                </a:solidFill>
                <a:effectLst/>
                <a:latin typeface="-apple-system"/>
              </a:rPr>
              <a:t>简要介绍酵母双杂的原理</a:t>
            </a:r>
            <a:endParaRPr lang="en-US" altLang="zh-CN" b="0" i="0" dirty="0">
              <a:solidFill>
                <a:srgbClr val="27292A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782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并非常见的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蛋白，所以文章就去详细探究了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蛋白家族中其他成员的不同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进化树分析和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down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90752"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down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实验证明了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不会发生相互作用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93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所以我们弄清楚了，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能够与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相互作用，并且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并不在传统的生长素信号通路上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90752">
              <a:defRPr/>
            </a:pP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但是我们只知道了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能与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相互作用，但是还不清楚相互作用的具体机制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521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通过设计了一系列的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western blot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，文章证明了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是可以稳定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，减缓他们的降解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左图是看在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的降解速度会不会更快（也就是在同一时间，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的本底含量更低）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右图是看额外转入了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的降解速度会不会变慢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9075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是一种化合物，促进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的降解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368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之后文章又细化了这个机制的研究，用三个转基因株系的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western blot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通过激酶活性稳定了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</a:p>
          <a:p>
            <a:pPr defTabSz="990752"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图中，将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GFP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融合在一起，荧光代表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的含量。在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中分别回补了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 K616E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832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所以，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通过激酶区域稳定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，从而实现了对顶端弯钩发育的调控，接下来的任务就是探究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对顶端弯钩发育的作用机制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144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Söhne"/>
              </a:rPr>
              <a:t>是</a:t>
            </a:r>
            <a:r>
              <a:rPr lang="en-US" altLang="zh-CN" i="0" dirty="0">
                <a:effectLst/>
                <a:latin typeface="Söhne"/>
              </a:rPr>
              <a:t>Nature</a:t>
            </a:r>
            <a:r>
              <a:rPr lang="zh-CN" altLang="en-US" i="0" dirty="0">
                <a:effectLst/>
                <a:latin typeface="Söhne"/>
              </a:rPr>
              <a:t>期刊的一种论文类型，发表一些篇幅短小但具有重要意义的文章，通常放在首页或重要位置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137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首先作者构建了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 34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的双突，测试了顶端弯钩表型，发现和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相似，都是内侧的细胞长度发生了变化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051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现在的难点就是，要找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下游的互作蛋白，如何下手？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一个很自然的想法是去验证经典生长素通路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IAA/AUX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下游的转录因子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ARF</a:t>
            </a:r>
          </a:p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利用酵母双杂验证了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互作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然后又利用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活性实验，间接验证了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抑制了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活性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做了一个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RNA-seq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丰富实验证据，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突变之后下调转录的共同基因里，有很大一部分都是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相关蛋白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180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到此为止，整个文章的故事就到达尾声了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16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为什么只在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concave side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有这个机制？因为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突变体都只是促进了内侧细胞的伸长，并没有影响外部细胞长度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90752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也就是说，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pathway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只在高浓度生长素诱导下发生，也就是只在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concave side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825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D0E01-59CF-45B0-86FF-4AC9B633A8E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83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226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63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第一个图直接用</a:t>
            </a:r>
            <a:r>
              <a:rPr lang="en-US" altLang="zh-CN" dirty="0"/>
              <a:t>western blot</a:t>
            </a:r>
            <a:r>
              <a:rPr lang="zh-CN" altLang="en-US" dirty="0"/>
              <a:t>，检测了不同阶段的</a:t>
            </a:r>
            <a:r>
              <a:rPr lang="en-US" altLang="zh-CN" dirty="0"/>
              <a:t>Col-0</a:t>
            </a:r>
            <a:r>
              <a:rPr lang="zh-CN" altLang="en-US" dirty="0"/>
              <a:t>和</a:t>
            </a:r>
            <a:r>
              <a:rPr lang="en-US" altLang="zh-CN" dirty="0"/>
              <a:t>wei8tar2</a:t>
            </a:r>
            <a:r>
              <a:rPr lang="zh-CN" altLang="en-US" dirty="0"/>
              <a:t>的</a:t>
            </a:r>
            <a:r>
              <a:rPr lang="en-US" altLang="zh-CN" dirty="0"/>
              <a:t>TMK1</a:t>
            </a:r>
            <a:r>
              <a:rPr lang="zh-CN" altLang="en-US" dirty="0"/>
              <a:t>的含量（</a:t>
            </a:r>
            <a:r>
              <a:rPr lang="en-US" altLang="zh-CN" dirty="0"/>
              <a:t>21h</a:t>
            </a:r>
            <a:r>
              <a:rPr lang="zh-CN" altLang="en-US" dirty="0"/>
              <a:t>处，</a:t>
            </a:r>
            <a:r>
              <a:rPr lang="en-US" altLang="zh-CN" dirty="0"/>
              <a:t>wei8tar2</a:t>
            </a:r>
            <a:r>
              <a:rPr lang="zh-CN" altLang="en-US" dirty="0"/>
              <a:t>的</a:t>
            </a:r>
            <a:r>
              <a:rPr lang="en-US" altLang="zh-CN" dirty="0"/>
              <a:t>TMK1</a:t>
            </a:r>
            <a:r>
              <a:rPr lang="zh-CN" altLang="en-US" dirty="0"/>
              <a:t>含量很高，但是</a:t>
            </a:r>
            <a:r>
              <a:rPr lang="en-US" altLang="zh-CN" dirty="0"/>
              <a:t>TMK1C</a:t>
            </a:r>
            <a:r>
              <a:rPr lang="zh-CN" altLang="en-US" dirty="0"/>
              <a:t>的含量很低）</a:t>
            </a:r>
            <a:endParaRPr lang="en-US" altLang="zh-CN" dirty="0"/>
          </a:p>
          <a:p>
            <a:r>
              <a:rPr lang="zh-CN" altLang="en-US" dirty="0"/>
              <a:t>第二个图先用</a:t>
            </a:r>
            <a:r>
              <a:rPr lang="en-US" altLang="zh-CN" dirty="0"/>
              <a:t>immunoprecipitation</a:t>
            </a:r>
            <a:r>
              <a:rPr lang="zh-CN" altLang="en-US" dirty="0"/>
              <a:t>把</a:t>
            </a:r>
            <a:r>
              <a:rPr lang="en-US" altLang="zh-CN" dirty="0"/>
              <a:t>GFP</a:t>
            </a:r>
            <a:r>
              <a:rPr lang="zh-CN" altLang="en-US" dirty="0"/>
              <a:t>蛋白拉下来，再用</a:t>
            </a:r>
            <a:r>
              <a:rPr lang="en-US" altLang="zh-CN" dirty="0"/>
              <a:t>western blot</a:t>
            </a:r>
            <a:r>
              <a:rPr lang="zh-CN" altLang="en-US" dirty="0"/>
              <a:t>去检测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759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第一个图直接用</a:t>
            </a:r>
            <a:r>
              <a:rPr lang="en-US" altLang="zh-CN" dirty="0"/>
              <a:t>western blot</a:t>
            </a:r>
            <a:r>
              <a:rPr lang="zh-CN" altLang="en-US" dirty="0"/>
              <a:t>，检测了不同阶段的</a:t>
            </a:r>
            <a:r>
              <a:rPr lang="en-US" altLang="zh-CN" dirty="0"/>
              <a:t>Col-0</a:t>
            </a:r>
            <a:r>
              <a:rPr lang="zh-CN" altLang="en-US" dirty="0"/>
              <a:t>和</a:t>
            </a:r>
            <a:r>
              <a:rPr lang="en-US" altLang="zh-CN" dirty="0"/>
              <a:t>wei8tar2</a:t>
            </a:r>
            <a:r>
              <a:rPr lang="zh-CN" altLang="en-US" dirty="0"/>
              <a:t>的</a:t>
            </a:r>
            <a:r>
              <a:rPr lang="en-US" altLang="zh-CN" dirty="0"/>
              <a:t>TMK1</a:t>
            </a:r>
            <a:r>
              <a:rPr lang="zh-CN" altLang="en-US" dirty="0"/>
              <a:t>的含量（</a:t>
            </a:r>
            <a:r>
              <a:rPr lang="en-US" altLang="zh-CN" dirty="0"/>
              <a:t>21h</a:t>
            </a:r>
            <a:r>
              <a:rPr lang="zh-CN" altLang="en-US" dirty="0"/>
              <a:t>处，</a:t>
            </a:r>
            <a:r>
              <a:rPr lang="en-US" altLang="zh-CN" dirty="0"/>
              <a:t>wei8tar2</a:t>
            </a:r>
            <a:r>
              <a:rPr lang="zh-CN" altLang="en-US" dirty="0"/>
              <a:t>的</a:t>
            </a:r>
            <a:r>
              <a:rPr lang="en-US" altLang="zh-CN" dirty="0"/>
              <a:t>TMK1</a:t>
            </a:r>
            <a:r>
              <a:rPr lang="zh-CN" altLang="en-US" dirty="0"/>
              <a:t>含量很高，但是</a:t>
            </a:r>
            <a:r>
              <a:rPr lang="en-US" altLang="zh-CN" dirty="0"/>
              <a:t>TMK1C</a:t>
            </a:r>
            <a:r>
              <a:rPr lang="zh-CN" altLang="en-US" dirty="0"/>
              <a:t>的含量很低）</a:t>
            </a:r>
            <a:endParaRPr lang="en-US" altLang="zh-CN" dirty="0"/>
          </a:p>
          <a:p>
            <a:r>
              <a:rPr lang="zh-CN" altLang="en-US" dirty="0"/>
              <a:t>第二个图先用</a:t>
            </a:r>
            <a:r>
              <a:rPr lang="en-US" altLang="zh-CN" dirty="0"/>
              <a:t>immunoprecipitation</a:t>
            </a:r>
            <a:r>
              <a:rPr lang="zh-CN" altLang="en-US" dirty="0"/>
              <a:t>把</a:t>
            </a:r>
            <a:r>
              <a:rPr lang="en-US" altLang="zh-CN" dirty="0"/>
              <a:t>GFP</a:t>
            </a:r>
            <a:r>
              <a:rPr lang="zh-CN" altLang="en-US" dirty="0"/>
              <a:t>蛋白拉下来，再用</a:t>
            </a:r>
            <a:r>
              <a:rPr lang="en-US" altLang="zh-CN" dirty="0"/>
              <a:t>western blot</a:t>
            </a:r>
            <a:r>
              <a:rPr lang="zh-CN" altLang="en-US" dirty="0"/>
              <a:t>去检测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276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第一个图直接用</a:t>
            </a:r>
            <a:r>
              <a:rPr lang="en-US" altLang="zh-CN" dirty="0"/>
              <a:t>western blot</a:t>
            </a:r>
            <a:r>
              <a:rPr lang="zh-CN" altLang="en-US" dirty="0"/>
              <a:t>，检测了不同阶段的</a:t>
            </a:r>
            <a:r>
              <a:rPr lang="en-US" altLang="zh-CN" dirty="0"/>
              <a:t>Col-0</a:t>
            </a:r>
            <a:r>
              <a:rPr lang="zh-CN" altLang="en-US" dirty="0"/>
              <a:t>和</a:t>
            </a:r>
            <a:r>
              <a:rPr lang="en-US" altLang="zh-CN" dirty="0"/>
              <a:t>wei8tar2</a:t>
            </a:r>
            <a:r>
              <a:rPr lang="zh-CN" altLang="en-US" dirty="0"/>
              <a:t>的</a:t>
            </a:r>
            <a:r>
              <a:rPr lang="en-US" altLang="zh-CN" dirty="0"/>
              <a:t>TMK1</a:t>
            </a:r>
            <a:r>
              <a:rPr lang="zh-CN" altLang="en-US" dirty="0"/>
              <a:t>的含量（</a:t>
            </a:r>
            <a:r>
              <a:rPr lang="en-US" altLang="zh-CN" dirty="0"/>
              <a:t>21h</a:t>
            </a:r>
            <a:r>
              <a:rPr lang="zh-CN" altLang="en-US" dirty="0"/>
              <a:t>处，</a:t>
            </a:r>
            <a:r>
              <a:rPr lang="en-US" altLang="zh-CN" dirty="0"/>
              <a:t>wei8tar2</a:t>
            </a:r>
            <a:r>
              <a:rPr lang="zh-CN" altLang="en-US" dirty="0"/>
              <a:t>的</a:t>
            </a:r>
            <a:r>
              <a:rPr lang="en-US" altLang="zh-CN" dirty="0"/>
              <a:t>TMK1</a:t>
            </a:r>
            <a:r>
              <a:rPr lang="zh-CN" altLang="en-US" dirty="0"/>
              <a:t>含量很高，但是</a:t>
            </a:r>
            <a:r>
              <a:rPr lang="en-US" altLang="zh-CN" dirty="0"/>
              <a:t>TMK1C</a:t>
            </a:r>
            <a:r>
              <a:rPr lang="zh-CN" altLang="en-US" dirty="0"/>
              <a:t>的含量很低）</a:t>
            </a:r>
            <a:endParaRPr lang="en-US" altLang="zh-CN" dirty="0"/>
          </a:p>
          <a:p>
            <a:r>
              <a:rPr lang="zh-CN" altLang="en-US" dirty="0"/>
              <a:t>第二个图先用</a:t>
            </a:r>
            <a:r>
              <a:rPr lang="en-US" altLang="zh-CN" dirty="0"/>
              <a:t>immunoprecipitation</a:t>
            </a:r>
            <a:r>
              <a:rPr lang="zh-CN" altLang="en-US" dirty="0"/>
              <a:t>把</a:t>
            </a:r>
            <a:r>
              <a:rPr lang="en-US" altLang="zh-CN" dirty="0"/>
              <a:t>GFP</a:t>
            </a:r>
            <a:r>
              <a:rPr lang="zh-CN" altLang="en-US" dirty="0"/>
              <a:t>蛋白拉下来，再用</a:t>
            </a:r>
            <a:r>
              <a:rPr lang="en-US" altLang="zh-CN" dirty="0"/>
              <a:t>western blot</a:t>
            </a:r>
            <a:r>
              <a:rPr lang="zh-CN" altLang="en-US" dirty="0"/>
              <a:t>去检测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051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effectLst/>
                <a:latin typeface="Söhne"/>
              </a:rPr>
              <a:t>FAFU-UCR</a:t>
            </a:r>
            <a:r>
              <a:rPr lang="zh-CN" altLang="en-US" b="0" i="0" dirty="0">
                <a:effectLst/>
                <a:latin typeface="Söhne"/>
              </a:rPr>
              <a:t>园艺生物学与代谢组学联合中心是福建农林大学（</a:t>
            </a:r>
            <a:r>
              <a:rPr lang="en-US" altLang="zh-CN" b="0" i="0" dirty="0">
                <a:effectLst/>
                <a:latin typeface="Söhne"/>
              </a:rPr>
              <a:t>Fujian Agriculture and Forestry University</a:t>
            </a:r>
            <a:r>
              <a:rPr lang="zh-CN" altLang="en-US" b="0" i="0" dirty="0">
                <a:effectLst/>
                <a:latin typeface="Söhne"/>
              </a:rPr>
              <a:t>，简称</a:t>
            </a:r>
            <a:r>
              <a:rPr lang="en-US" altLang="zh-CN" b="0" i="0" dirty="0">
                <a:effectLst/>
                <a:latin typeface="Söhne"/>
              </a:rPr>
              <a:t>FAFU</a:t>
            </a:r>
            <a:r>
              <a:rPr lang="zh-CN" altLang="en-US" b="0" i="0" dirty="0">
                <a:effectLst/>
                <a:latin typeface="Söhne"/>
              </a:rPr>
              <a:t>）与加州大学河边分校（</a:t>
            </a:r>
            <a:r>
              <a:rPr lang="en-US" altLang="zh-CN" b="0" i="0" dirty="0">
                <a:effectLst/>
                <a:latin typeface="Söhne"/>
              </a:rPr>
              <a:t>University of California, Riverside</a:t>
            </a:r>
            <a:r>
              <a:rPr lang="zh-CN" altLang="en-US" b="0" i="0" dirty="0">
                <a:effectLst/>
                <a:latin typeface="Söhne"/>
              </a:rPr>
              <a:t>，简称</a:t>
            </a:r>
            <a:r>
              <a:rPr lang="en-US" altLang="zh-CN" b="0" i="0" dirty="0">
                <a:effectLst/>
                <a:latin typeface="Söhne"/>
              </a:rPr>
              <a:t>UCR</a:t>
            </a:r>
            <a:r>
              <a:rPr lang="zh-CN" altLang="en-US" b="0" i="0" dirty="0">
                <a:effectLst/>
                <a:latin typeface="Söhne"/>
              </a:rPr>
              <a:t>）合作建立的一个科研中心。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11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8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D0E01-59CF-45B0-86FF-4AC9B633A8E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498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78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在顶端弯钩的发育过程中，生长素起到了至关重要的作用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318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D0E01-59CF-45B0-86FF-4AC9B633A8E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857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D0E01-59CF-45B0-86FF-4AC9B633A8E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85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首先，用生长素相关的突变体进行顶端弯钩的表型筛选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82705-416A-47E2-B679-5C9C20B4F4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0E8A1-E391-3C8E-AA43-BCABD6D49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8AB77A-E664-7833-ADB1-C73350DBF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9619CD-B808-52EA-8573-D233147B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3A7B-53E5-4B9B-9005-994624829F48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AA6BB2-8FA6-51EE-6679-D379C3C7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EC971-3C14-6231-98F3-86F7B46F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705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2C6E9-3C09-1A30-C812-9F8942DB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05ED5E-D936-0245-A7F3-72F1D39C4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5936E2-6DBF-E07B-08CB-58D387F9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4EBD-AA18-43FB-9F20-503D9EF242EE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BB380-3646-459D-AF3A-23D7C2F8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8F6B46-A488-C9FE-EB12-36D59B87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175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6D42E5-876A-088D-0053-F8EE2ADF53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E43422-98EA-CBB1-052A-11F3C8284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6C11D-08F6-1894-3DBB-29D2FC46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A248-F2CD-4E63-8B70-347AE795630B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9F209-F5A9-7B5E-ECE2-006142A2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00FD4A-8FE9-47C0-CA40-FAA7EA4A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562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20E33-6CC3-E854-2578-49447B15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46E8D5-A420-E908-3659-A6056AAF5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014D76-6256-CC70-054E-844A2C9C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AD64-AC7E-49A1-82F9-75D7312A987D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17E90-B330-7F69-AC52-0A01D09A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B23F14-45A8-F044-A2CD-88B1A3C5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41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3F4D9-05DD-6FF0-6577-C8D54247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161B51-E108-E3D3-C727-F4A389D38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2B46C-2094-436A-342F-03026888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2639-ADB2-4F7B-8BB7-9B66708CD6A5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BAC9E1-4484-5C97-E0C6-4861BB996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E5351-D57B-B90F-D53C-E0B7E8D6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35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9DA87-69DE-7C04-48F6-520B5A03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5494D7-6621-B3F0-A3D2-2C966487F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5B10B5-B5E1-D65F-B3E8-95966EEE6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7DB086-7999-8FCB-DEBD-1994BA9D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25F09-3D51-49AF-AC40-11A26940E170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2575BF-5409-9627-CDEC-F898D0D1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D586E9-9D89-F248-6962-E4E02F0B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3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2C56E-7D19-87A5-F56D-A7DF5DC7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2014F7-6118-9F3A-6846-3061394D7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413969-2377-7323-D6C8-870D67F0C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8DA3EB-028D-5F07-DC5E-5BF2146E3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B9BF-F3E8-89A9-8575-177736DAC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25FB60-04B1-1145-3B9C-B6138C742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ADD3-C57E-4C2D-ACB7-9F70BA11999A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4B76D4-2474-A53E-5F8E-BFD61A75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11BD50-7939-EEAA-E3AE-FF030068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380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DC75C-E8D0-FDCD-69AA-48F4D2E6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2B6815-1C81-33E0-C0AF-3D16F78D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8DC4-5822-4024-A729-2D56F5392E09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459956-B93F-BD41-7C4C-0B3970E3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951A32-8045-37E7-6A9F-A4D4BD674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68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FB9A4D-4C9A-EBB5-A5CC-17622A669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FDDB-D831-46BE-BDC9-87DD7DACD3CF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C20620-63B0-120C-1354-E9884344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56DACC-BA1D-473E-9E33-983FE919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781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8E6F3-7432-7445-38D5-2AB362C6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DB305D-7AF1-9D9A-E6CD-6F73C4374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F8A514-E722-1E6D-00C5-BA45C0461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F6B921-A998-84BF-7C69-163F6BC2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77C2-8DAA-4E4F-8641-80CC16DFCCA4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76F09A-21EB-5C63-F199-A6BF5DA5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461891-59B2-7F86-8343-AF2C7556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045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D9AC2-413E-E4AD-6271-5EAC0D5F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42AEE4-D377-1F30-25DF-ACAE7C658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A37AA9-0C74-1CC6-680F-64E9FEA41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219208-4B60-776A-6D23-15F02F50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FC29-2EC9-47DB-AF42-4DA5F6846E9A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EFB3A9-2CF8-7490-0D7E-D3FB503A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F737A-8FBF-6032-00E9-40F6D495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480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2FBC6F-58E8-EB5D-AD50-6856B239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5887B2-F367-E639-557C-8A3B3911D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F95D67-FC19-0299-56E5-BF63A08D0C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29774-F9E7-4AC0-BB21-21599474DF5A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476ECC-F64D-2B76-C8DF-D6016D94C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FC9A0E-552B-47BB-D17B-5698FAB04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C6C2F-CB18-4380-85D0-977A8C70A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80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life12081285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DC4D41-8975-3025-F2A8-C2D7FD7FCC5C}"/>
              </a:ext>
            </a:extLst>
          </p:cNvPr>
          <p:cNvSpPr/>
          <p:nvPr/>
        </p:nvSpPr>
        <p:spPr>
          <a:xfrm>
            <a:off x="119059" y="1932719"/>
            <a:ext cx="11953875" cy="1670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ysClr val="windowText" lastClr="0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ook Antiqua" panose="02040602050305030304" pitchFamily="18" charset="0"/>
              </a:rPr>
              <a:t>TMK1-mediated auxin signalling regulates 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ysClr val="windowText" lastClr="0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ook Antiqua" panose="02040602050305030304" pitchFamily="18" charset="0"/>
              </a:rPr>
              <a:t>differential growth of the apical hook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E06EF6-6C68-9B2E-DB45-1BCA09ADE6DC}"/>
              </a:ext>
            </a:extLst>
          </p:cNvPr>
          <p:cNvSpPr/>
          <p:nvPr/>
        </p:nvSpPr>
        <p:spPr>
          <a:xfrm>
            <a:off x="615760" y="4177166"/>
            <a:ext cx="10960475" cy="622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000" b="1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ook Antiqua" panose="02040602050305030304" pitchFamily="18" charset="0"/>
              </a:rPr>
              <a:t>Presenter: Guangshuo Guo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92C599-E10F-E58D-BEDE-880E1BAC66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727" y="6019813"/>
            <a:ext cx="9134542" cy="3429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F48384-5EC3-65E1-DCEE-A2493FEC9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551" y="191118"/>
            <a:ext cx="3009251" cy="827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348094-DD8C-7139-7A71-E942753C46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9" t="40448" r="23327" b="39700"/>
          <a:stretch/>
        </p:blipFill>
        <p:spPr>
          <a:xfrm>
            <a:off x="457200" y="231124"/>
            <a:ext cx="3009251" cy="8064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86172C2-5750-6DF7-B9D1-666B2ABC468E}"/>
              </a:ext>
            </a:extLst>
          </p:cNvPr>
          <p:cNvSpPr/>
          <p:nvPr/>
        </p:nvSpPr>
        <p:spPr>
          <a:xfrm>
            <a:off x="534478" y="4751412"/>
            <a:ext cx="10960475" cy="622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000" b="1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ook Antiqua" panose="02040602050305030304" pitchFamily="18" charset="0"/>
              </a:rPr>
              <a:t>2023.5.14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E94691E-CF7F-1F22-D404-6686A404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862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1A1A13-713D-CEB9-76C6-024EEB85DDBF}"/>
              </a:ext>
            </a:extLst>
          </p:cNvPr>
          <p:cNvSpPr txBox="1"/>
          <p:nvPr/>
        </p:nvSpPr>
        <p:spPr>
          <a:xfrm>
            <a:off x="1431123" y="479295"/>
            <a:ext cx="1053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TMK1 functions in down-stream of auxin-signal transduction  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E2DB999-C127-7ED8-7A20-F102A4B6644F}"/>
              </a:ext>
            </a:extLst>
          </p:cNvPr>
          <p:cNvSpPr txBox="1"/>
          <p:nvPr/>
        </p:nvSpPr>
        <p:spPr>
          <a:xfrm>
            <a:off x="713669" y="1081176"/>
            <a:ext cx="5072222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Exp.2: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tmk-1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treatment of auxin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 use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 recover hook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183701-E737-A451-42B8-2E9737264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44" y="2215141"/>
            <a:ext cx="8191105" cy="428323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9F049B8-FBF4-F7BA-52D9-585BDFE7F6F8}"/>
              </a:ext>
            </a:extLst>
          </p:cNvPr>
          <p:cNvSpPr/>
          <p:nvPr/>
        </p:nvSpPr>
        <p:spPr>
          <a:xfrm>
            <a:off x="4411657" y="2416028"/>
            <a:ext cx="1445342" cy="32938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D3FF9D6-C2C4-1352-B1EB-CE79D5319038}"/>
              </a:ext>
            </a:extLst>
          </p:cNvPr>
          <p:cNvSpPr/>
          <p:nvPr/>
        </p:nvSpPr>
        <p:spPr>
          <a:xfrm>
            <a:off x="9920966" y="1789972"/>
            <a:ext cx="1484671" cy="757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935A520-5C50-D0AE-0B75-49BF3185B90B}"/>
              </a:ext>
            </a:extLst>
          </p:cNvPr>
          <p:cNvCxnSpPr>
            <a:cxnSpLocks/>
          </p:cNvCxnSpPr>
          <p:nvPr/>
        </p:nvCxnSpPr>
        <p:spPr>
          <a:xfrm>
            <a:off x="10707546" y="2652752"/>
            <a:ext cx="0" cy="700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35CD5779-147D-45F0-4565-0FC682112FEB}"/>
              </a:ext>
            </a:extLst>
          </p:cNvPr>
          <p:cNvSpPr/>
          <p:nvPr/>
        </p:nvSpPr>
        <p:spPr>
          <a:xfrm>
            <a:off x="9965210" y="3458997"/>
            <a:ext cx="1484671" cy="7570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E3C3F1C-6C31-2AD6-C9EA-02606B3746DE}"/>
              </a:ext>
            </a:extLst>
          </p:cNvPr>
          <p:cNvCxnSpPr>
            <a:cxnSpLocks/>
          </p:cNvCxnSpPr>
          <p:nvPr/>
        </p:nvCxnSpPr>
        <p:spPr>
          <a:xfrm>
            <a:off x="10738024" y="4337510"/>
            <a:ext cx="0" cy="700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FCFEDEF6-1F81-13E4-2CBC-0A8E1F0ACDB8}"/>
              </a:ext>
            </a:extLst>
          </p:cNvPr>
          <p:cNvSpPr/>
          <p:nvPr/>
        </p:nvSpPr>
        <p:spPr>
          <a:xfrm>
            <a:off x="9742507" y="5115238"/>
            <a:ext cx="1991033" cy="7570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hook development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F47867-29BD-14BA-5532-57A16F3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FF0A5A-5F8F-8623-068E-B650B9D8D7CE}"/>
              </a:ext>
            </a:extLst>
          </p:cNvPr>
          <p:cNvSpPr txBox="1"/>
          <p:nvPr/>
        </p:nvSpPr>
        <p:spPr>
          <a:xfrm>
            <a:off x="1431123" y="5776824"/>
            <a:ext cx="4451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wei8 tar2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decreased auxin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biosynthesis</a:t>
            </a:r>
          </a:p>
        </p:txBody>
      </p:sp>
    </p:spTree>
    <p:extLst>
      <p:ext uri="{BB962C8B-B14F-4D97-AF65-F5344CB8AC3E}">
        <p14:creationId xmlns:p14="http://schemas.microsoft.com/office/powerpoint/2010/main" val="541472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E2DB999-C127-7ED8-7A20-F102A4B6644F}"/>
              </a:ext>
            </a:extLst>
          </p:cNvPr>
          <p:cNvSpPr txBox="1"/>
          <p:nvPr/>
        </p:nvSpPr>
        <p:spPr>
          <a:xfrm>
            <a:off x="572990" y="1234472"/>
            <a:ext cx="9416424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Exp.1: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Immunolocalization of TMK1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TMK1 distributes at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side in both cytosol and nucleus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54D705-7BE9-AE54-1D70-34A27123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85" y="2521733"/>
            <a:ext cx="7872315" cy="26451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41A580-FF36-8F29-218B-109F855C8C42}"/>
              </a:ext>
            </a:extLst>
          </p:cNvPr>
          <p:cNvSpPr txBox="1"/>
          <p:nvPr/>
        </p:nvSpPr>
        <p:spPr>
          <a:xfrm>
            <a:off x="1002056" y="5320131"/>
            <a:ext cx="2882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 distribution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Red: Nucleus localization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2FE0E0-2678-8B9C-7D90-AA38065DFA8C}"/>
              </a:ext>
            </a:extLst>
          </p:cNvPr>
          <p:cNvSpPr txBox="1"/>
          <p:nvPr/>
        </p:nvSpPr>
        <p:spPr>
          <a:xfrm>
            <a:off x="1431123" y="188405"/>
            <a:ext cx="104865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TMK1 is specifically cleaved at the inner side of the hook mediated by auxin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B26520D-B5F9-C4BC-877E-73969441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B0D5E79-69F8-9112-FA9C-1018B06D83B6}"/>
              </a:ext>
            </a:extLst>
          </p:cNvPr>
          <p:cNvSpPr/>
          <p:nvPr/>
        </p:nvSpPr>
        <p:spPr>
          <a:xfrm>
            <a:off x="9926934" y="1611353"/>
            <a:ext cx="1484671" cy="757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357FED9-711C-DA42-E8A6-8FC3EEE9D908}"/>
              </a:ext>
            </a:extLst>
          </p:cNvPr>
          <p:cNvCxnSpPr>
            <a:cxnSpLocks/>
          </p:cNvCxnSpPr>
          <p:nvPr/>
        </p:nvCxnSpPr>
        <p:spPr>
          <a:xfrm>
            <a:off x="10713514" y="2474133"/>
            <a:ext cx="0" cy="700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30D73B17-2802-D824-BBAE-3F0B264A82EB}"/>
              </a:ext>
            </a:extLst>
          </p:cNvPr>
          <p:cNvSpPr/>
          <p:nvPr/>
        </p:nvSpPr>
        <p:spPr>
          <a:xfrm>
            <a:off x="9971178" y="3280378"/>
            <a:ext cx="1484671" cy="7570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782DD6A-E8C0-EF82-94D0-B191040DB527}"/>
              </a:ext>
            </a:extLst>
          </p:cNvPr>
          <p:cNvCxnSpPr>
            <a:cxnSpLocks/>
          </p:cNvCxnSpPr>
          <p:nvPr/>
        </p:nvCxnSpPr>
        <p:spPr>
          <a:xfrm>
            <a:off x="10743992" y="4158891"/>
            <a:ext cx="0" cy="700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8672BC02-C880-25D6-EB20-48FDC7411C08}"/>
              </a:ext>
            </a:extLst>
          </p:cNvPr>
          <p:cNvSpPr/>
          <p:nvPr/>
        </p:nvSpPr>
        <p:spPr>
          <a:xfrm>
            <a:off x="9748475" y="4941589"/>
            <a:ext cx="1991033" cy="7570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hook development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38F51C-44A3-D8C4-DB1B-0DD798E114C0}"/>
              </a:ext>
            </a:extLst>
          </p:cNvPr>
          <p:cNvSpPr txBox="1"/>
          <p:nvPr/>
        </p:nvSpPr>
        <p:spPr>
          <a:xfrm>
            <a:off x="10817315" y="2547152"/>
            <a:ext cx="34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?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63911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E2DB999-C127-7ED8-7A20-F102A4B6644F}"/>
              </a:ext>
            </a:extLst>
          </p:cNvPr>
          <p:cNvSpPr txBox="1"/>
          <p:nvPr/>
        </p:nvSpPr>
        <p:spPr>
          <a:xfrm>
            <a:off x="572990" y="1234472"/>
            <a:ext cx="10023128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Exp.2: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 C-terminus (TMK1C) content detection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 accumulation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inner side leads to cleavage of TMK1C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EBF0B14-9C41-20BC-12A5-80D35B82196A}"/>
              </a:ext>
            </a:extLst>
          </p:cNvPr>
          <p:cNvGrpSpPr/>
          <p:nvPr/>
        </p:nvGrpSpPr>
        <p:grpSpPr>
          <a:xfrm>
            <a:off x="614659" y="2525162"/>
            <a:ext cx="2825616" cy="1685080"/>
            <a:chOff x="572990" y="2640369"/>
            <a:chExt cx="5523010" cy="329369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EB6222D-B472-A419-71EB-E1F35F309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572990" y="2640369"/>
              <a:ext cx="5523010" cy="329369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255951-0847-86DA-BC81-991C16050980}"/>
                </a:ext>
              </a:extLst>
            </p:cNvPr>
            <p:cNvSpPr/>
            <p:nvPr/>
          </p:nvSpPr>
          <p:spPr>
            <a:xfrm>
              <a:off x="4030657" y="5008245"/>
              <a:ext cx="447998" cy="1790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26B4641-FC23-17C9-A75E-3A4C6CABF18A}"/>
                </a:ext>
              </a:extLst>
            </p:cNvPr>
            <p:cNvSpPr/>
            <p:nvPr/>
          </p:nvSpPr>
          <p:spPr>
            <a:xfrm>
              <a:off x="4028752" y="3643835"/>
              <a:ext cx="447998" cy="1790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D9C14618-7B20-BBF9-81A7-3E455B455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204" y="2304026"/>
            <a:ext cx="3487652" cy="210663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1431123" y="188405"/>
            <a:ext cx="104865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TMK1 is specifically cleaved at the inner side of the hook mediated by auxin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6993225-509D-8968-291E-02839BF5FD55}"/>
              </a:ext>
            </a:extLst>
          </p:cNvPr>
          <p:cNvSpPr txBox="1"/>
          <p:nvPr/>
        </p:nvSpPr>
        <p:spPr>
          <a:xfrm>
            <a:off x="7106856" y="3084349"/>
            <a:ext cx="4669868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wei8 tar2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Decreased auxin biosynthesis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EDFE552-C182-01B2-5111-0F18D9728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59" y="4434631"/>
            <a:ext cx="2630278" cy="203483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1B348C4-222C-F0EB-4F9F-47976076A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204" y="4460158"/>
            <a:ext cx="2862619" cy="218078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5A23CA9-AC6B-7B2F-63AC-01CB7862FF4A}"/>
              </a:ext>
            </a:extLst>
          </p:cNvPr>
          <p:cNvSpPr txBox="1"/>
          <p:nvPr/>
        </p:nvSpPr>
        <p:spPr>
          <a:xfrm>
            <a:off x="7106856" y="5051888"/>
            <a:ext cx="2651688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IAA: a type of auxin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339735-9E23-AAE6-3B5B-E21ECF7C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700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1431123" y="267593"/>
            <a:ext cx="10328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TMK1 cleavage contribute to apical hook development? 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841548E7-3E45-2EFC-9497-D8D17CA40F68}"/>
              </a:ext>
            </a:extLst>
          </p:cNvPr>
          <p:cNvSpPr/>
          <p:nvPr/>
        </p:nvSpPr>
        <p:spPr>
          <a:xfrm>
            <a:off x="2501780" y="2161194"/>
            <a:ext cx="1484671" cy="757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041C03D-57C0-5CF3-F72D-B267EDE298FB}"/>
              </a:ext>
            </a:extLst>
          </p:cNvPr>
          <p:cNvCxnSpPr>
            <a:cxnSpLocks/>
          </p:cNvCxnSpPr>
          <p:nvPr/>
        </p:nvCxnSpPr>
        <p:spPr>
          <a:xfrm>
            <a:off x="3244116" y="3013558"/>
            <a:ext cx="0" cy="700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8020720-92FE-ABB2-B5E4-40029484D305}"/>
              </a:ext>
            </a:extLst>
          </p:cNvPr>
          <p:cNvSpPr/>
          <p:nvPr/>
        </p:nvSpPr>
        <p:spPr>
          <a:xfrm>
            <a:off x="2019419" y="3722150"/>
            <a:ext cx="2449394" cy="9476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 (TMK1 cleavage)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CC9F3F9-6BE7-91EF-8C50-9FF7AD8A26BB}"/>
              </a:ext>
            </a:extLst>
          </p:cNvPr>
          <p:cNvCxnSpPr>
            <a:cxnSpLocks/>
          </p:cNvCxnSpPr>
          <p:nvPr/>
        </p:nvCxnSpPr>
        <p:spPr>
          <a:xfrm>
            <a:off x="3244116" y="4726945"/>
            <a:ext cx="0" cy="700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CE1EE2AB-5ABD-70A1-1395-1D028822157C}"/>
              </a:ext>
            </a:extLst>
          </p:cNvPr>
          <p:cNvSpPr/>
          <p:nvPr/>
        </p:nvSpPr>
        <p:spPr>
          <a:xfrm>
            <a:off x="2279077" y="5476044"/>
            <a:ext cx="1991033" cy="7570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hook development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34307C-E788-1896-A56C-0F697DE63A68}"/>
              </a:ext>
            </a:extLst>
          </p:cNvPr>
          <p:cNvSpPr txBox="1"/>
          <p:nvPr/>
        </p:nvSpPr>
        <p:spPr>
          <a:xfrm>
            <a:off x="3333587" y="4783435"/>
            <a:ext cx="34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?</a:t>
            </a:r>
            <a:endParaRPr lang="zh-CN" altLang="en-US" sz="28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7843D3-56EE-77C2-49FE-C3FB14483712}"/>
              </a:ext>
            </a:extLst>
          </p:cNvPr>
          <p:cNvSpPr txBox="1"/>
          <p:nvPr/>
        </p:nvSpPr>
        <p:spPr>
          <a:xfrm>
            <a:off x="5633906" y="3968194"/>
            <a:ext cx="825867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B9ABC6-50BD-A1E0-F89D-9B81C07C0AD3}"/>
              </a:ext>
            </a:extLst>
          </p:cNvPr>
          <p:cNvSpPr txBox="1"/>
          <p:nvPr/>
        </p:nvSpPr>
        <p:spPr>
          <a:xfrm>
            <a:off x="6922399" y="4024073"/>
            <a:ext cx="726481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0D7F67-D78E-A7F2-5B54-EE92EE4CFF04}"/>
              </a:ext>
            </a:extLst>
          </p:cNvPr>
          <p:cNvSpPr txBox="1"/>
          <p:nvPr/>
        </p:nvSpPr>
        <p:spPr>
          <a:xfrm>
            <a:off x="8192815" y="4032104"/>
            <a:ext cx="1269899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IAA/AUX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A34228D-0F87-7C88-393A-59F6A07B92CB}"/>
              </a:ext>
            </a:extLst>
          </p:cNvPr>
          <p:cNvCxnSpPr>
            <a:cxnSpLocks/>
          </p:cNvCxnSpPr>
          <p:nvPr/>
        </p:nvCxnSpPr>
        <p:spPr>
          <a:xfrm>
            <a:off x="6459773" y="4311093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AC2F069-10C9-FAEB-AC39-B5FE2C9E7FE1}"/>
              </a:ext>
            </a:extLst>
          </p:cNvPr>
          <p:cNvGrpSpPr/>
          <p:nvPr/>
        </p:nvGrpSpPr>
        <p:grpSpPr>
          <a:xfrm>
            <a:off x="7611966" y="4257340"/>
            <a:ext cx="530692" cy="155763"/>
            <a:chOff x="5496560" y="4506550"/>
            <a:chExt cx="604520" cy="158780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4F80416-85DF-7859-49B2-39689FB6A143}"/>
                </a:ext>
              </a:extLst>
            </p:cNvPr>
            <p:cNvCxnSpPr>
              <a:cxnSpLocks/>
            </p:cNvCxnSpPr>
            <p:nvPr/>
          </p:nvCxnSpPr>
          <p:spPr>
            <a:xfrm>
              <a:off x="5496560" y="4585940"/>
              <a:ext cx="599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20EDB12-C0EB-A12B-1992-B0D3D1AF1248}"/>
                </a:ext>
              </a:extLst>
            </p:cNvPr>
            <p:cNvCxnSpPr>
              <a:cxnSpLocks/>
            </p:cNvCxnSpPr>
            <p:nvPr/>
          </p:nvCxnSpPr>
          <p:spPr>
            <a:xfrm>
              <a:off x="6101080" y="4506550"/>
              <a:ext cx="0" cy="1587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C5A3F93-DA9F-9370-B91C-BA5425F7281C}"/>
              </a:ext>
            </a:extLst>
          </p:cNvPr>
          <p:cNvSpPr txBox="1"/>
          <p:nvPr/>
        </p:nvSpPr>
        <p:spPr>
          <a:xfrm>
            <a:off x="5633906" y="3215444"/>
            <a:ext cx="3861955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Canonical auxin signaling pathway: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D04958A-70E5-50D1-6A9B-B2FD357CEBE9}"/>
              </a:ext>
            </a:extLst>
          </p:cNvPr>
          <p:cNvSpPr txBox="1"/>
          <p:nvPr/>
        </p:nvSpPr>
        <p:spPr>
          <a:xfrm>
            <a:off x="7285639" y="5072255"/>
            <a:ext cx="1055097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EEACD7F-0C5B-5E3D-2587-0420D0213D99}"/>
              </a:ext>
            </a:extLst>
          </p:cNvPr>
          <p:cNvCxnSpPr>
            <a:cxnSpLocks/>
          </p:cNvCxnSpPr>
          <p:nvPr/>
        </p:nvCxnSpPr>
        <p:spPr>
          <a:xfrm flipV="1">
            <a:off x="8077501" y="4599235"/>
            <a:ext cx="419171" cy="558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F9B369D-B5C7-C225-2D48-92393A4E79CD}"/>
              </a:ext>
            </a:extLst>
          </p:cNvPr>
          <p:cNvSpPr txBox="1"/>
          <p:nvPr/>
        </p:nvSpPr>
        <p:spPr>
          <a:xfrm>
            <a:off x="8271278" y="4744579"/>
            <a:ext cx="34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?</a:t>
            </a:r>
            <a:endParaRPr lang="zh-CN" altLang="en-US" sz="28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D82447-7BAD-06DB-F9C7-30AD17D5C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21D413B-2C20-1ECF-7A04-9114BCFC760B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C4264F7-9FEE-8F2A-29EA-B7F924F4727E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3A21617F-780B-DC62-5C24-A37B311F5335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0984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1431124" y="230236"/>
            <a:ext cx="10436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TMK1 interacts with IAA32/34 in non-canonical auxin signalling pathway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FE234CA-0591-7522-FB59-30EB187B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56" y="3271684"/>
            <a:ext cx="3868163" cy="2899006"/>
          </a:xfrm>
          <a:prstGeom prst="rect">
            <a:avLst/>
          </a:prstGeom>
        </p:spPr>
      </p:pic>
      <p:pic>
        <p:nvPicPr>
          <p:cNvPr id="1026" name="Picture 2" descr="酵母双杂交技术检测_相关信息_上海龙旸生物科技有限公司_一比多">
            <a:extLst>
              <a:ext uri="{FF2B5EF4-FFF2-40B4-BE49-F238E27FC236}">
                <a16:creationId xmlns:a16="http://schemas.microsoft.com/office/drawing/2014/main" id="{54E32D74-9859-46E9-D5A7-7766B684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50" y="1884002"/>
            <a:ext cx="4028507" cy="138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9F7CEB6-C2BB-D3DA-C6F8-F34254431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296" y="3665108"/>
            <a:ext cx="4968671" cy="2575783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64716A2-7F90-FF0D-FA74-400912D006CF}"/>
              </a:ext>
            </a:extLst>
          </p:cNvPr>
          <p:cNvSpPr txBox="1"/>
          <p:nvPr/>
        </p:nvSpPr>
        <p:spPr>
          <a:xfrm>
            <a:off x="5239536" y="1157824"/>
            <a:ext cx="6909359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Exp.1: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Yeast-2-hybrid of IAA/AUX family and TMK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TMK1 interacts with IAA32/34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83999E-37E8-0357-7995-41199AD2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91323C-229A-F174-3243-2C75D1B70656}"/>
              </a:ext>
            </a:extLst>
          </p:cNvPr>
          <p:cNvSpPr txBox="1"/>
          <p:nvPr/>
        </p:nvSpPr>
        <p:spPr>
          <a:xfrm>
            <a:off x="5450296" y="2511144"/>
            <a:ext cx="825867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620A87-2C2D-A9BC-6DC5-1C1AA88B145E}"/>
              </a:ext>
            </a:extLst>
          </p:cNvPr>
          <p:cNvSpPr txBox="1"/>
          <p:nvPr/>
        </p:nvSpPr>
        <p:spPr>
          <a:xfrm>
            <a:off x="6727836" y="2539046"/>
            <a:ext cx="726481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4EA851-5EFB-7EF7-692F-43EFEC2B589B}"/>
              </a:ext>
            </a:extLst>
          </p:cNvPr>
          <p:cNvSpPr txBox="1"/>
          <p:nvPr/>
        </p:nvSpPr>
        <p:spPr>
          <a:xfrm>
            <a:off x="7998252" y="2547077"/>
            <a:ext cx="1269899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IAA/AUX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092B9F7-A0A4-9BC0-9170-048D0A11A6BA}"/>
              </a:ext>
            </a:extLst>
          </p:cNvPr>
          <p:cNvCxnSpPr>
            <a:cxnSpLocks/>
          </p:cNvCxnSpPr>
          <p:nvPr/>
        </p:nvCxnSpPr>
        <p:spPr>
          <a:xfrm>
            <a:off x="6265210" y="2826066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C9B9D3-0513-A3CB-8B67-8B53A1633CD1}"/>
              </a:ext>
            </a:extLst>
          </p:cNvPr>
          <p:cNvGrpSpPr/>
          <p:nvPr/>
        </p:nvGrpSpPr>
        <p:grpSpPr>
          <a:xfrm>
            <a:off x="7417403" y="2772313"/>
            <a:ext cx="530692" cy="155763"/>
            <a:chOff x="5496560" y="4506550"/>
            <a:chExt cx="604520" cy="15878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50472FB-DBFA-C04D-EE9D-1BF66F6666D2}"/>
                </a:ext>
              </a:extLst>
            </p:cNvPr>
            <p:cNvCxnSpPr>
              <a:cxnSpLocks/>
            </p:cNvCxnSpPr>
            <p:nvPr/>
          </p:nvCxnSpPr>
          <p:spPr>
            <a:xfrm>
              <a:off x="5496560" y="4585940"/>
              <a:ext cx="599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F86ABCB-CE03-B990-C255-64755FB5039C}"/>
                </a:ext>
              </a:extLst>
            </p:cNvPr>
            <p:cNvCxnSpPr>
              <a:cxnSpLocks/>
            </p:cNvCxnSpPr>
            <p:nvPr/>
          </p:nvCxnSpPr>
          <p:spPr>
            <a:xfrm>
              <a:off x="6101080" y="4506550"/>
              <a:ext cx="0" cy="1587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4D2D9BDA-8EFB-8177-0B9C-A5534F82AAAC}"/>
              </a:ext>
            </a:extLst>
          </p:cNvPr>
          <p:cNvSpPr/>
          <p:nvPr/>
        </p:nvSpPr>
        <p:spPr>
          <a:xfrm>
            <a:off x="8022019" y="2656886"/>
            <a:ext cx="1246132" cy="388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458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1431124" y="230236"/>
            <a:ext cx="10436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TMK1 interacts with IAA32/34 in non-canonical auxin signalling pathway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7D92E4-91D0-272E-6242-EE3CBBB7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76" y="2221099"/>
            <a:ext cx="4361834" cy="15484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1A7DD8-08EE-7079-60DA-937755D32658}"/>
              </a:ext>
            </a:extLst>
          </p:cNvPr>
          <p:cNvSpPr txBox="1"/>
          <p:nvPr/>
        </p:nvSpPr>
        <p:spPr>
          <a:xfrm>
            <a:off x="1036076" y="1293511"/>
            <a:ext cx="9429626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Exp.2:  Phylogenetic tree analysis &amp; pull-down assay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IAA32/34 are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non-canonical IAA proteins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domain II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91B82A-F167-68EF-0F4D-78B5C6380FBC}"/>
              </a:ext>
            </a:extLst>
          </p:cNvPr>
          <p:cNvSpPr/>
          <p:nvPr/>
        </p:nvSpPr>
        <p:spPr>
          <a:xfrm>
            <a:off x="1290444" y="2615801"/>
            <a:ext cx="543436" cy="3529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400DECE-95E6-BDB9-ED3F-01D33876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421" y="2226368"/>
            <a:ext cx="2731754" cy="266259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1BF8EDF-DEAA-560C-8135-1EC50CD910F0}"/>
              </a:ext>
            </a:extLst>
          </p:cNvPr>
          <p:cNvSpPr txBox="1"/>
          <p:nvPr/>
        </p:nvSpPr>
        <p:spPr>
          <a:xfrm>
            <a:off x="1036076" y="3699446"/>
            <a:ext cx="6111976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Domain II: Essential for interacting with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TIR1 receptor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9EAFA3D-AFC7-28BE-2AD4-D04BC3CFA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57" y="4157520"/>
            <a:ext cx="5261092" cy="2040149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C5D4F44A-C85E-578E-3A57-A92AF8FE9B3A}"/>
              </a:ext>
            </a:extLst>
          </p:cNvPr>
          <p:cNvSpPr/>
          <p:nvPr/>
        </p:nvSpPr>
        <p:spPr>
          <a:xfrm>
            <a:off x="6248770" y="4496451"/>
            <a:ext cx="1484671" cy="757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C880E1B-50A8-B28D-7105-9BD3D6D57004}"/>
              </a:ext>
            </a:extLst>
          </p:cNvPr>
          <p:cNvCxnSpPr>
            <a:cxnSpLocks/>
          </p:cNvCxnSpPr>
          <p:nvPr/>
        </p:nvCxnSpPr>
        <p:spPr>
          <a:xfrm>
            <a:off x="7456357" y="5207547"/>
            <a:ext cx="683598" cy="488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0324C9BC-E9A9-A0BC-24AA-660621EFFF84}"/>
              </a:ext>
            </a:extLst>
          </p:cNvPr>
          <p:cNvSpPr/>
          <p:nvPr/>
        </p:nvSpPr>
        <p:spPr>
          <a:xfrm>
            <a:off x="8218573" y="5339895"/>
            <a:ext cx="1570250" cy="852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F33F247-B697-3E37-6338-3D10970C7300}"/>
              </a:ext>
            </a:extLst>
          </p:cNvPr>
          <p:cNvCxnSpPr>
            <a:cxnSpLocks/>
          </p:cNvCxnSpPr>
          <p:nvPr/>
        </p:nvCxnSpPr>
        <p:spPr>
          <a:xfrm flipV="1">
            <a:off x="9867441" y="5255962"/>
            <a:ext cx="813261" cy="426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72A317F0-38FD-EA4F-131E-1D85B9051099}"/>
              </a:ext>
            </a:extLst>
          </p:cNvPr>
          <p:cNvSpPr/>
          <p:nvPr/>
        </p:nvSpPr>
        <p:spPr>
          <a:xfrm>
            <a:off x="10274071" y="4510421"/>
            <a:ext cx="1694409" cy="757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IAA/AUX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47ED83B-4DE7-AB9D-2F01-CB3B18776BAE}"/>
              </a:ext>
            </a:extLst>
          </p:cNvPr>
          <p:cNvSpPr txBox="1"/>
          <p:nvPr/>
        </p:nvSpPr>
        <p:spPr>
          <a:xfrm>
            <a:off x="7162916" y="6126621"/>
            <a:ext cx="416868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Canonical Auxin signalling pathway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7B1950-17D3-5E37-6F6E-3EFC613A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14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A5B5D910-C0EE-22CE-06B8-97C315CD867B}"/>
              </a:ext>
            </a:extLst>
          </p:cNvPr>
          <p:cNvSpPr/>
          <p:nvPr/>
        </p:nvSpPr>
        <p:spPr>
          <a:xfrm>
            <a:off x="2444371" y="2481435"/>
            <a:ext cx="1484671" cy="757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A0B6EC2-26E0-6879-2257-81727E5A7EF6}"/>
              </a:ext>
            </a:extLst>
          </p:cNvPr>
          <p:cNvCxnSpPr>
            <a:cxnSpLocks/>
          </p:cNvCxnSpPr>
          <p:nvPr/>
        </p:nvCxnSpPr>
        <p:spPr>
          <a:xfrm>
            <a:off x="4070556" y="2859977"/>
            <a:ext cx="737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95360CCA-32F5-0A2A-5E1B-F0CAD62E560F}"/>
              </a:ext>
            </a:extLst>
          </p:cNvPr>
          <p:cNvSpPr/>
          <p:nvPr/>
        </p:nvSpPr>
        <p:spPr>
          <a:xfrm>
            <a:off x="4917034" y="2433794"/>
            <a:ext cx="1570250" cy="852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D8DC88C-2E50-1364-46E1-1E113DFD58E2}"/>
              </a:ext>
            </a:extLst>
          </p:cNvPr>
          <p:cNvCxnSpPr>
            <a:cxnSpLocks/>
          </p:cNvCxnSpPr>
          <p:nvPr/>
        </p:nvCxnSpPr>
        <p:spPr>
          <a:xfrm>
            <a:off x="6667463" y="2859976"/>
            <a:ext cx="7162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76813867-5F9C-E17F-7976-C9BE2D9E83B6}"/>
              </a:ext>
            </a:extLst>
          </p:cNvPr>
          <p:cNvSpPr/>
          <p:nvPr/>
        </p:nvSpPr>
        <p:spPr>
          <a:xfrm>
            <a:off x="7498464" y="2432883"/>
            <a:ext cx="1570250" cy="85236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40C5FB6-0B35-3FDB-BC3C-00E1F6EDA8A8}"/>
              </a:ext>
            </a:extLst>
          </p:cNvPr>
          <p:cNvSpPr txBox="1"/>
          <p:nvPr/>
        </p:nvSpPr>
        <p:spPr>
          <a:xfrm>
            <a:off x="2444371" y="4972846"/>
            <a:ext cx="3535924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Stabilize or destabilize?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E9E954B-1CF8-9814-C561-F42E0FE24FE7}"/>
              </a:ext>
            </a:extLst>
          </p:cNvPr>
          <p:cNvSpPr txBox="1"/>
          <p:nvPr/>
        </p:nvSpPr>
        <p:spPr>
          <a:xfrm>
            <a:off x="6853919" y="2335845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?</a:t>
            </a:r>
            <a:endParaRPr lang="zh-CN" altLang="en-US" sz="2800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0C70E33-8001-C0C6-7681-816683672615}"/>
              </a:ext>
            </a:extLst>
          </p:cNvPr>
          <p:cNvCxnSpPr>
            <a:cxnSpLocks/>
          </p:cNvCxnSpPr>
          <p:nvPr/>
        </p:nvCxnSpPr>
        <p:spPr>
          <a:xfrm>
            <a:off x="3929042" y="3301464"/>
            <a:ext cx="683598" cy="488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C6562428-48F9-3770-391C-4EB6E61C088D}"/>
              </a:ext>
            </a:extLst>
          </p:cNvPr>
          <p:cNvSpPr/>
          <p:nvPr/>
        </p:nvSpPr>
        <p:spPr>
          <a:xfrm>
            <a:off x="4917034" y="3616960"/>
            <a:ext cx="1570250" cy="852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FF77756-9931-07F6-F8B2-004F37221BA8}"/>
              </a:ext>
            </a:extLst>
          </p:cNvPr>
          <p:cNvCxnSpPr>
            <a:cxnSpLocks/>
          </p:cNvCxnSpPr>
          <p:nvPr/>
        </p:nvCxnSpPr>
        <p:spPr>
          <a:xfrm flipV="1">
            <a:off x="6685203" y="3429000"/>
            <a:ext cx="813261" cy="426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71442AF-A3F9-83EA-C222-55E602842A9D}"/>
              </a:ext>
            </a:extLst>
          </p:cNvPr>
          <p:cNvSpPr txBox="1"/>
          <p:nvPr/>
        </p:nvSpPr>
        <p:spPr>
          <a:xfrm>
            <a:off x="6979916" y="3574799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×</a:t>
            </a:r>
            <a:endParaRPr lang="zh-CN" altLang="en-US" sz="28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FC3A46F-B73C-C698-D9A6-EFF5AF9D9131}"/>
              </a:ext>
            </a:extLst>
          </p:cNvPr>
          <p:cNvSpPr txBox="1"/>
          <p:nvPr/>
        </p:nvSpPr>
        <p:spPr>
          <a:xfrm>
            <a:off x="1431124" y="230236"/>
            <a:ext cx="10436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TMK1 interacts with IAA32/34 in non-canonical auxin signalling pathway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F1562-1EC7-0230-9240-C481DE9A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121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1431124" y="496401"/>
            <a:ext cx="10436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TMK1C stabilizes IAA32/34 via kinase domain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9A18479-D37A-1428-5BCA-BEB71261CCF1}"/>
              </a:ext>
            </a:extLst>
          </p:cNvPr>
          <p:cNvGrpSpPr/>
          <p:nvPr/>
        </p:nvGrpSpPr>
        <p:grpSpPr>
          <a:xfrm>
            <a:off x="520705" y="2592883"/>
            <a:ext cx="5594158" cy="1324932"/>
            <a:chOff x="1149764" y="2556618"/>
            <a:chExt cx="4922947" cy="116596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D9686B6-CBA0-0726-EF9A-B244757C6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9764" y="2556618"/>
              <a:ext cx="4922947" cy="116596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C8EF77-C20B-F261-FEA4-336477D0FD2A}"/>
                </a:ext>
              </a:extLst>
            </p:cNvPr>
            <p:cNvSpPr/>
            <p:nvPr/>
          </p:nvSpPr>
          <p:spPr>
            <a:xfrm>
              <a:off x="5134180" y="2621357"/>
              <a:ext cx="578668" cy="2373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4BC4D4A-1F75-4957-8FA3-F38F3828211D}"/>
                </a:ext>
              </a:extLst>
            </p:cNvPr>
            <p:cNvSpPr/>
            <p:nvPr/>
          </p:nvSpPr>
          <p:spPr>
            <a:xfrm>
              <a:off x="3910064" y="3139598"/>
              <a:ext cx="1670704" cy="1726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1854D9-EDBE-D88B-315E-063B4C219E16}"/>
              </a:ext>
            </a:extLst>
          </p:cNvPr>
          <p:cNvGrpSpPr/>
          <p:nvPr/>
        </p:nvGrpSpPr>
        <p:grpSpPr>
          <a:xfrm>
            <a:off x="6398157" y="2071794"/>
            <a:ext cx="4588677" cy="2045907"/>
            <a:chOff x="6334363" y="2303217"/>
            <a:chExt cx="3751764" cy="167276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9B708AB-EA56-82CE-A75B-625AB226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4363" y="2303217"/>
              <a:ext cx="3751764" cy="1672761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455F080-3EA4-96B5-1AF4-A56CF7B00289}"/>
                </a:ext>
              </a:extLst>
            </p:cNvPr>
            <p:cNvSpPr/>
            <p:nvPr/>
          </p:nvSpPr>
          <p:spPr>
            <a:xfrm>
              <a:off x="6413155" y="2975081"/>
              <a:ext cx="3160395" cy="2101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8880394-008B-B7D9-7047-E641B5E419D4}"/>
                </a:ext>
              </a:extLst>
            </p:cNvPr>
            <p:cNvSpPr/>
            <p:nvPr/>
          </p:nvSpPr>
          <p:spPr>
            <a:xfrm>
              <a:off x="7262864" y="2556618"/>
              <a:ext cx="2310686" cy="2101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74F8C91-C7D1-EB2E-45E4-5EC24BA25A35}"/>
              </a:ext>
            </a:extLst>
          </p:cNvPr>
          <p:cNvGrpSpPr/>
          <p:nvPr/>
        </p:nvGrpSpPr>
        <p:grpSpPr>
          <a:xfrm>
            <a:off x="6375449" y="4140501"/>
            <a:ext cx="5018605" cy="2045907"/>
            <a:chOff x="6312730" y="4060603"/>
            <a:chExt cx="3907287" cy="159286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224B36E-019C-E2AB-48B7-618114984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81" b="1"/>
            <a:stretch/>
          </p:blipFill>
          <p:spPr>
            <a:xfrm>
              <a:off x="6312730" y="4060603"/>
              <a:ext cx="3907287" cy="1592862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262A76-79E8-C773-6DD4-CC30C247101B}"/>
                </a:ext>
              </a:extLst>
            </p:cNvPr>
            <p:cNvSpPr/>
            <p:nvPr/>
          </p:nvSpPr>
          <p:spPr>
            <a:xfrm>
              <a:off x="6693191" y="4751961"/>
              <a:ext cx="3190874" cy="2658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5678446-794A-00C7-D9A2-EF3BE233CE99}"/>
                </a:ext>
              </a:extLst>
            </p:cNvPr>
            <p:cNvSpPr/>
            <p:nvPr/>
          </p:nvSpPr>
          <p:spPr>
            <a:xfrm>
              <a:off x="7483843" y="4310836"/>
              <a:ext cx="2400221" cy="2658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AD546C-C822-BAD8-1888-DC3A560505EB}"/>
              </a:ext>
            </a:extLst>
          </p:cNvPr>
          <p:cNvGrpSpPr/>
          <p:nvPr/>
        </p:nvGrpSpPr>
        <p:grpSpPr>
          <a:xfrm>
            <a:off x="677994" y="4140501"/>
            <a:ext cx="5317320" cy="1765623"/>
            <a:chOff x="1149764" y="3722579"/>
            <a:chExt cx="4593731" cy="152535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684F327-9A4E-EAA8-57E8-31422F00A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9764" y="3722579"/>
              <a:ext cx="4593731" cy="152535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6F4C4D4-66CF-20E6-6821-18C2C0CA1307}"/>
                </a:ext>
              </a:extLst>
            </p:cNvPr>
            <p:cNvSpPr/>
            <p:nvPr/>
          </p:nvSpPr>
          <p:spPr>
            <a:xfrm>
              <a:off x="5099156" y="3903119"/>
              <a:ext cx="613692" cy="2373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FBD5961-4EBF-C122-8619-64F858EA3518}"/>
                </a:ext>
              </a:extLst>
            </p:cNvPr>
            <p:cNvSpPr/>
            <p:nvPr/>
          </p:nvSpPr>
          <p:spPr>
            <a:xfrm>
              <a:off x="3838944" y="4468425"/>
              <a:ext cx="1526461" cy="2373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F1526D2-02F7-084B-96FB-24B9316D635E}"/>
              </a:ext>
            </a:extLst>
          </p:cNvPr>
          <p:cNvSpPr txBox="1"/>
          <p:nvPr/>
        </p:nvSpPr>
        <p:spPr>
          <a:xfrm>
            <a:off x="1028682" y="1402213"/>
            <a:ext cx="942962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 stabilizes IAA32/34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1F18F8CD-FF0A-4623-D8AC-6C0E5101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745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FB9B4B6-7389-96B5-76CA-51A3427E57AB}"/>
              </a:ext>
            </a:extLst>
          </p:cNvPr>
          <p:cNvGrpSpPr/>
          <p:nvPr/>
        </p:nvGrpSpPr>
        <p:grpSpPr>
          <a:xfrm>
            <a:off x="1149765" y="2470687"/>
            <a:ext cx="5523010" cy="2237085"/>
            <a:chOff x="572990" y="2633291"/>
            <a:chExt cx="6340389" cy="2568163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FEB716B-6BA2-DF1F-3705-8C5E5E7BC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990" y="2633291"/>
              <a:ext cx="6340389" cy="2568163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21E1FA0-F6E7-35F6-9591-807AC8B11760}"/>
                </a:ext>
              </a:extLst>
            </p:cNvPr>
            <p:cNvSpPr/>
            <p:nvPr/>
          </p:nvSpPr>
          <p:spPr>
            <a:xfrm>
              <a:off x="3852247" y="3679989"/>
              <a:ext cx="2496598" cy="4659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3206131D-1B35-71D6-033A-A9597B2C9B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0"/>
          <a:stretch/>
        </p:blipFill>
        <p:spPr>
          <a:xfrm>
            <a:off x="7081688" y="2470687"/>
            <a:ext cx="3238781" cy="349377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8E73FB4-7EE3-A5A6-1123-405AE893A81E}"/>
              </a:ext>
            </a:extLst>
          </p:cNvPr>
          <p:cNvSpPr txBox="1"/>
          <p:nvPr/>
        </p:nvSpPr>
        <p:spPr>
          <a:xfrm>
            <a:off x="1244768" y="4926353"/>
            <a:ext cx="552301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*K616E: TMK1C-terminal kinase domain is inactivated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1C0FB4-AD88-9ACE-EC43-38CD4CF499E9}"/>
              </a:ext>
            </a:extLst>
          </p:cNvPr>
          <p:cNvSpPr txBox="1"/>
          <p:nvPr/>
        </p:nvSpPr>
        <p:spPr>
          <a:xfrm>
            <a:off x="1431124" y="496401"/>
            <a:ext cx="10436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TMK1C stabilizes IAA32/34 via kinase domain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C9A64C-6548-710E-6BA2-2E69288E82AE}"/>
              </a:ext>
            </a:extLst>
          </p:cNvPr>
          <p:cNvSpPr txBox="1"/>
          <p:nvPr/>
        </p:nvSpPr>
        <p:spPr>
          <a:xfrm>
            <a:off x="861377" y="1194610"/>
            <a:ext cx="942962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Kinase domain is essential for IAA32/34 stabilization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1CF962-20EF-B96E-5EA3-01367803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508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1431124" y="434577"/>
            <a:ext cx="10436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IAA32/34 affect apical hook development?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5B5D910-C0EE-22CE-06B8-97C315CD867B}"/>
              </a:ext>
            </a:extLst>
          </p:cNvPr>
          <p:cNvSpPr/>
          <p:nvPr/>
        </p:nvSpPr>
        <p:spPr>
          <a:xfrm>
            <a:off x="861377" y="2576263"/>
            <a:ext cx="1484671" cy="757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A0B6EC2-26E0-6879-2257-81727E5A7EF6}"/>
              </a:ext>
            </a:extLst>
          </p:cNvPr>
          <p:cNvCxnSpPr>
            <a:cxnSpLocks/>
          </p:cNvCxnSpPr>
          <p:nvPr/>
        </p:nvCxnSpPr>
        <p:spPr>
          <a:xfrm>
            <a:off x="2487562" y="2954805"/>
            <a:ext cx="737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95360CCA-32F5-0A2A-5E1B-F0CAD62E560F}"/>
              </a:ext>
            </a:extLst>
          </p:cNvPr>
          <p:cNvSpPr/>
          <p:nvPr/>
        </p:nvSpPr>
        <p:spPr>
          <a:xfrm>
            <a:off x="3334040" y="2528622"/>
            <a:ext cx="1570250" cy="852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D8DC88C-2E50-1364-46E1-1E113DFD58E2}"/>
              </a:ext>
            </a:extLst>
          </p:cNvPr>
          <p:cNvCxnSpPr>
            <a:cxnSpLocks/>
          </p:cNvCxnSpPr>
          <p:nvPr/>
        </p:nvCxnSpPr>
        <p:spPr>
          <a:xfrm>
            <a:off x="5084469" y="2954804"/>
            <a:ext cx="7162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D2BC6DA7-4C93-4A88-FD7A-C539FBBF3FA2}"/>
              </a:ext>
            </a:extLst>
          </p:cNvPr>
          <p:cNvSpPr/>
          <p:nvPr/>
        </p:nvSpPr>
        <p:spPr>
          <a:xfrm>
            <a:off x="8577020" y="2614846"/>
            <a:ext cx="1991033" cy="7570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hook development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60B754-B292-C8A7-D1A0-D00CF680A7ED}"/>
              </a:ext>
            </a:extLst>
          </p:cNvPr>
          <p:cNvSpPr txBox="1"/>
          <p:nvPr/>
        </p:nvSpPr>
        <p:spPr>
          <a:xfrm>
            <a:off x="7859688" y="24306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?</a:t>
            </a:r>
            <a:endParaRPr lang="zh-CN" altLang="en-US" sz="2800" b="1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6813867-5F9C-E17F-7976-C9BE2D9E83B6}"/>
              </a:ext>
            </a:extLst>
          </p:cNvPr>
          <p:cNvSpPr/>
          <p:nvPr/>
        </p:nvSpPr>
        <p:spPr>
          <a:xfrm>
            <a:off x="5915470" y="2527711"/>
            <a:ext cx="1570250" cy="85236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EAAD62A-C40E-FBA5-B1AE-490C791953DE}"/>
              </a:ext>
            </a:extLst>
          </p:cNvPr>
          <p:cNvCxnSpPr>
            <a:cxnSpLocks/>
          </p:cNvCxnSpPr>
          <p:nvPr/>
        </p:nvCxnSpPr>
        <p:spPr>
          <a:xfrm>
            <a:off x="7629549" y="2979596"/>
            <a:ext cx="8057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0417745-B444-9EAA-9134-455A4399C018}"/>
              </a:ext>
            </a:extLst>
          </p:cNvPr>
          <p:cNvCxnSpPr>
            <a:cxnSpLocks/>
          </p:cNvCxnSpPr>
          <p:nvPr/>
        </p:nvCxnSpPr>
        <p:spPr>
          <a:xfrm>
            <a:off x="2346048" y="3333347"/>
            <a:ext cx="683598" cy="488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15D4BA35-C035-100C-39A8-115E1AC1851E}"/>
              </a:ext>
            </a:extLst>
          </p:cNvPr>
          <p:cNvSpPr/>
          <p:nvPr/>
        </p:nvSpPr>
        <p:spPr>
          <a:xfrm>
            <a:off x="3334040" y="3648843"/>
            <a:ext cx="1570250" cy="852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94F8A13-D78A-BFF3-0CEC-6DE5E44D0B00}"/>
              </a:ext>
            </a:extLst>
          </p:cNvPr>
          <p:cNvCxnSpPr>
            <a:cxnSpLocks/>
          </p:cNvCxnSpPr>
          <p:nvPr/>
        </p:nvCxnSpPr>
        <p:spPr>
          <a:xfrm flipV="1">
            <a:off x="5102209" y="3460883"/>
            <a:ext cx="813261" cy="426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C775D3-1FB1-C32E-0898-7876A6FB4F44}"/>
              </a:ext>
            </a:extLst>
          </p:cNvPr>
          <p:cNvSpPr txBox="1"/>
          <p:nvPr/>
        </p:nvSpPr>
        <p:spPr>
          <a:xfrm>
            <a:off x="5396922" y="3606682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×</a:t>
            </a:r>
            <a:endParaRPr lang="zh-CN" altLang="en-US" sz="28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3745CC-E142-EBFF-3057-0AC0A93216D4}"/>
              </a:ext>
            </a:extLst>
          </p:cNvPr>
          <p:cNvSpPr txBox="1"/>
          <p:nvPr/>
        </p:nvSpPr>
        <p:spPr>
          <a:xfrm>
            <a:off x="4899416" y="2322213"/>
            <a:ext cx="1196584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Stabilize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2F9180-33E3-B9C4-D984-FA7D488B295F}"/>
              </a:ext>
            </a:extLst>
          </p:cNvPr>
          <p:cNvSpPr txBox="1"/>
          <p:nvPr/>
        </p:nvSpPr>
        <p:spPr>
          <a:xfrm>
            <a:off x="2346048" y="4461570"/>
            <a:ext cx="416868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Canonical Auxin signalling pathway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207D02E0-0761-BDD5-ED92-D525A596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783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8B4F80-E5FF-98FC-BD48-91754C45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49" y="1524095"/>
            <a:ext cx="10940902" cy="31453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EF1471-2916-B2D7-0EF4-CA42E1A4EF90}"/>
              </a:ext>
            </a:extLst>
          </p:cNvPr>
          <p:cNvSpPr/>
          <p:nvPr/>
        </p:nvSpPr>
        <p:spPr>
          <a:xfrm>
            <a:off x="625549" y="1524095"/>
            <a:ext cx="2872563" cy="726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EE0C42-6E2E-08B4-51B3-28F1E257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371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1431124" y="182575"/>
            <a:ext cx="9236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IAA32/34 repressors regulate gene transcription by regulating ARF activity at concave side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E02432-BEC1-26D4-C51C-11F7941CA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76" y="2180825"/>
            <a:ext cx="2493490" cy="29499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0CE749-E614-E3AF-C4AD-E6C9272C5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580" y="2180825"/>
            <a:ext cx="3760164" cy="282821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7EAAD03-452B-6295-5C40-916250B82518}"/>
              </a:ext>
            </a:extLst>
          </p:cNvPr>
          <p:cNvSpPr txBox="1"/>
          <p:nvPr/>
        </p:nvSpPr>
        <p:spPr>
          <a:xfrm>
            <a:off x="861376" y="1336441"/>
            <a:ext cx="10243503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 iaa34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 apical hook by promoting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concave (inner) side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length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894CD7-187B-6568-1766-FA9217147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744" y="2095025"/>
            <a:ext cx="3452159" cy="30406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7A8087-BFC2-C1B8-E070-BF9860592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57" y="3070829"/>
            <a:ext cx="914479" cy="35817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844B1D-7BFC-4AD3-69DD-52A4AFCE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0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7EAAD03-452B-6295-5C40-916250B82518}"/>
              </a:ext>
            </a:extLst>
          </p:cNvPr>
          <p:cNvSpPr txBox="1"/>
          <p:nvPr/>
        </p:nvSpPr>
        <p:spPr>
          <a:xfrm>
            <a:off x="861377" y="1194610"/>
            <a:ext cx="942962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 interact with ARF at concave side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3550C4D-D330-ABFC-CC71-73593E82D424}"/>
              </a:ext>
            </a:extLst>
          </p:cNvPr>
          <p:cNvCxnSpPr>
            <a:cxnSpLocks/>
          </p:cNvCxnSpPr>
          <p:nvPr/>
        </p:nvCxnSpPr>
        <p:spPr>
          <a:xfrm>
            <a:off x="6828878" y="6102735"/>
            <a:ext cx="6760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F714BD36-C311-61A4-992C-260DEA8A5D05}"/>
              </a:ext>
            </a:extLst>
          </p:cNvPr>
          <p:cNvSpPr/>
          <p:nvPr/>
        </p:nvSpPr>
        <p:spPr>
          <a:xfrm>
            <a:off x="7651089" y="5711942"/>
            <a:ext cx="1991033" cy="7570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hook development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0B1FFCA-08BF-3262-489D-FD5C7B08FFFD}"/>
              </a:ext>
            </a:extLst>
          </p:cNvPr>
          <p:cNvSpPr/>
          <p:nvPr/>
        </p:nvSpPr>
        <p:spPr>
          <a:xfrm>
            <a:off x="2479954" y="5663390"/>
            <a:ext cx="1570250" cy="85236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8A61C3B-345B-D5E1-5C2A-47B38E27733C}"/>
              </a:ext>
            </a:extLst>
          </p:cNvPr>
          <p:cNvSpPr/>
          <p:nvPr/>
        </p:nvSpPr>
        <p:spPr>
          <a:xfrm>
            <a:off x="5143653" y="5663389"/>
            <a:ext cx="1570250" cy="85236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0C34E8D-EA25-F46F-C689-1274D0F8CD22}"/>
              </a:ext>
            </a:extLst>
          </p:cNvPr>
          <p:cNvGrpSpPr/>
          <p:nvPr/>
        </p:nvGrpSpPr>
        <p:grpSpPr>
          <a:xfrm>
            <a:off x="4184270" y="6011689"/>
            <a:ext cx="794130" cy="192721"/>
            <a:chOff x="5496560" y="4506550"/>
            <a:chExt cx="604520" cy="15878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789A7FE-182A-48A2-B42F-83F381B48973}"/>
                </a:ext>
              </a:extLst>
            </p:cNvPr>
            <p:cNvCxnSpPr>
              <a:cxnSpLocks/>
            </p:cNvCxnSpPr>
            <p:nvPr/>
          </p:nvCxnSpPr>
          <p:spPr>
            <a:xfrm>
              <a:off x="5496560" y="4585940"/>
              <a:ext cx="599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C983B24-D97C-43B7-EA1C-3A73C5CC2421}"/>
                </a:ext>
              </a:extLst>
            </p:cNvPr>
            <p:cNvCxnSpPr>
              <a:cxnSpLocks/>
            </p:cNvCxnSpPr>
            <p:nvPr/>
          </p:nvCxnSpPr>
          <p:spPr>
            <a:xfrm>
              <a:off x="6101080" y="4506550"/>
              <a:ext cx="0" cy="1587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D8CB2F0B-5099-C125-3209-FB2CC936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14" y="1811362"/>
            <a:ext cx="2690044" cy="381967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90BEC73-2B4A-35AC-6428-F3932957D276}"/>
              </a:ext>
            </a:extLst>
          </p:cNvPr>
          <p:cNvSpPr txBox="1"/>
          <p:nvPr/>
        </p:nvSpPr>
        <p:spPr>
          <a:xfrm>
            <a:off x="1431124" y="182575"/>
            <a:ext cx="9236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IAA32/34 repressors regulate gene transcription by regulating ARF activity at concave side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06B311D-EEC9-117C-57C7-259BBD9A0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89" y="1533146"/>
            <a:ext cx="3879519" cy="417879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6DDE704-BF0F-B61D-0C6A-3F0C7C99D849}"/>
              </a:ext>
            </a:extLst>
          </p:cNvPr>
          <p:cNvGrpSpPr/>
          <p:nvPr/>
        </p:nvGrpSpPr>
        <p:grpSpPr>
          <a:xfrm>
            <a:off x="773692" y="1886938"/>
            <a:ext cx="3798308" cy="3646376"/>
            <a:chOff x="773692" y="1886938"/>
            <a:chExt cx="3798308" cy="364637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D113D91-41B7-F9E2-CE2B-DD2DD85C0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692" y="1886938"/>
              <a:ext cx="3798308" cy="3646376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FB2F1C3-75BA-7CFB-406B-E501903F772E}"/>
                </a:ext>
              </a:extLst>
            </p:cNvPr>
            <p:cNvSpPr/>
            <p:nvPr/>
          </p:nvSpPr>
          <p:spPr>
            <a:xfrm>
              <a:off x="4422897" y="2930553"/>
              <a:ext cx="149103" cy="225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53068A-5A89-13E6-0ACC-4ADD361C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295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90BEC73-2B4A-35AC-6428-F3932957D276}"/>
              </a:ext>
            </a:extLst>
          </p:cNvPr>
          <p:cNvSpPr txBox="1"/>
          <p:nvPr/>
        </p:nvSpPr>
        <p:spPr>
          <a:xfrm>
            <a:off x="1431124" y="479295"/>
            <a:ext cx="9236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Finally,</a:t>
            </a:r>
            <a:r>
              <a:rPr lang="zh-CN" alt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zh-CN" alt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tell the whole story…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AD216CDF-B691-05C2-BF12-4F30ADDD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44" y="1869602"/>
            <a:ext cx="10240955" cy="3118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AB5518-0E91-4144-0884-F6A092F6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464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90BEC73-2B4A-35AC-6428-F3932957D276}"/>
              </a:ext>
            </a:extLst>
          </p:cNvPr>
          <p:cNvSpPr txBox="1"/>
          <p:nvPr/>
        </p:nvSpPr>
        <p:spPr>
          <a:xfrm>
            <a:off x="1431124" y="479295"/>
            <a:ext cx="9236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Finally,</a:t>
            </a:r>
            <a:r>
              <a:rPr lang="zh-CN" alt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zh-CN" alt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tell the whole story…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AD216CDF-B691-05C2-BF12-4F30ADDD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922" y="1029721"/>
            <a:ext cx="5266154" cy="16037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1F03D8-617E-01C7-218B-03632146A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79" y="2599133"/>
            <a:ext cx="8004041" cy="425886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7F795D-ECA6-28E9-BAE7-D4F3C50A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309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A0220F-E2FD-D1FF-5258-BBB10162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F1E3-DBE3-43C4-8A97-0E933A52A475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706560D-12F8-AD33-E35D-F384FA4B91EE}"/>
              </a:ext>
            </a:extLst>
          </p:cNvPr>
          <p:cNvGrpSpPr/>
          <p:nvPr/>
        </p:nvGrpSpPr>
        <p:grpSpPr>
          <a:xfrm rot="16200000">
            <a:off x="-245434" y="1230174"/>
            <a:ext cx="4522445" cy="4031575"/>
            <a:chOff x="554182" y="-23053"/>
            <a:chExt cx="4212418" cy="3726558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B540D944-6085-5436-052E-EEFEC9600ABB}"/>
                </a:ext>
              </a:extLst>
            </p:cNvPr>
            <p:cNvSpPr/>
            <p:nvPr/>
          </p:nvSpPr>
          <p:spPr>
            <a:xfrm>
              <a:off x="554182" y="-23053"/>
              <a:ext cx="2769711" cy="1773382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5A1A95E3-A852-0A3F-C820-60CBBA1344D8}"/>
                </a:ext>
              </a:extLst>
            </p:cNvPr>
            <p:cNvSpPr/>
            <p:nvPr/>
          </p:nvSpPr>
          <p:spPr>
            <a:xfrm>
              <a:off x="554183" y="1930123"/>
              <a:ext cx="2161309" cy="1773382"/>
            </a:xfrm>
            <a:prstGeom prst="parallelogram">
              <a:avLst>
                <a:gd name="adj" fmla="val 375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760F0865-78E0-38CB-2BB2-064DE0221592}"/>
                </a:ext>
              </a:extLst>
            </p:cNvPr>
            <p:cNvSpPr/>
            <p:nvPr/>
          </p:nvSpPr>
          <p:spPr>
            <a:xfrm>
              <a:off x="2605291" y="1103586"/>
              <a:ext cx="2161309" cy="1773382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54E1E0FC-6A52-CD62-608B-1C1459DFAE39}"/>
                </a:ext>
              </a:extLst>
            </p:cNvPr>
            <p:cNvSpPr/>
            <p:nvPr/>
          </p:nvSpPr>
          <p:spPr>
            <a:xfrm>
              <a:off x="3265784" y="758837"/>
              <a:ext cx="840327" cy="689498"/>
            </a:xfrm>
            <a:prstGeom prst="parallelogram">
              <a:avLst>
                <a:gd name="adj" fmla="val 375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CD2F19D-8C5E-E975-D3A8-D7D9876327A1}"/>
              </a:ext>
            </a:extLst>
          </p:cNvPr>
          <p:cNvSpPr txBox="1"/>
          <p:nvPr/>
        </p:nvSpPr>
        <p:spPr>
          <a:xfrm>
            <a:off x="4583255" y="2533626"/>
            <a:ext cx="6557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III. </a:t>
            </a:r>
          </a:p>
          <a:p>
            <a:r>
              <a:rPr lang="en-US" altLang="zh-CN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Comments on this article</a:t>
            </a:r>
          </a:p>
        </p:txBody>
      </p:sp>
    </p:spTree>
    <p:extLst>
      <p:ext uri="{BB962C8B-B14F-4D97-AF65-F5344CB8AC3E}">
        <p14:creationId xmlns:p14="http://schemas.microsoft.com/office/powerpoint/2010/main" val="1259317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1431123" y="477577"/>
            <a:ext cx="1048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Huge significance of this paper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6CC4F0-AE06-E697-64C6-DDF5C9CBC220}"/>
              </a:ext>
            </a:extLst>
          </p:cNvPr>
          <p:cNvSpPr txBox="1"/>
          <p:nvPr/>
        </p:nvSpPr>
        <p:spPr>
          <a:xfrm>
            <a:off x="1885976" y="1157824"/>
            <a:ext cx="8004041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Uncover another auxin signalling pathway that contributes to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concentration of auxin inhibiting growth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98AD49-49A1-C857-20F7-F9B3BD517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979" y="2233965"/>
            <a:ext cx="8004041" cy="4258867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054AC75-6511-04D9-A02F-37D1ACA6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543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1431123" y="477577"/>
            <a:ext cx="1048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confusing place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2CEC1B-BEDF-0983-5527-669999B2E5E3}"/>
              </a:ext>
            </a:extLst>
          </p:cNvPr>
          <p:cNvSpPr txBox="1"/>
          <p:nvPr/>
        </p:nvSpPr>
        <p:spPr>
          <a:xfrm>
            <a:off x="1149765" y="1625021"/>
            <a:ext cx="59294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“We analyzed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vivo distribution pattern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TMK1 protein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immunostaining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using anti-TMK1 C terminus antibody (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Data Fig. 2b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).”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DF7144-E867-5840-31DE-2FB354123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801" y="1444967"/>
            <a:ext cx="3596952" cy="30177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2520491-34B9-8198-355B-AECEB32052FC}"/>
              </a:ext>
            </a:extLst>
          </p:cNvPr>
          <p:cNvSpPr txBox="1"/>
          <p:nvPr/>
        </p:nvSpPr>
        <p:spPr>
          <a:xfrm>
            <a:off x="7425959" y="4552002"/>
            <a:ext cx="4303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 Fig 2b.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Western blot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proteins extracted from the apical hook of Col-0 and different tmk1 alleles by TMK1C-terminus antibody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munofluorescence Validated Antibodies | Biocompare: The Buyer's Guide ...">
            <a:extLst>
              <a:ext uri="{FF2B5EF4-FFF2-40B4-BE49-F238E27FC236}">
                <a16:creationId xmlns:a16="http://schemas.microsoft.com/office/drawing/2014/main" id="{5A90334F-4E14-7E61-78C1-508A8D23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855" y="3413986"/>
            <a:ext cx="3750310" cy="279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88CC63-968C-A65B-0F31-6EA4D0B7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043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1431123" y="477577"/>
            <a:ext cx="1048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small mistake in this </a:t>
            </a:r>
            <a:r>
              <a:rPr lang="en-US" altLang="zh-CN" sz="32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nature</a:t>
            </a:r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article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A5B876-5DA7-7179-1087-74BCA8C98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77" y="1471799"/>
            <a:ext cx="9807790" cy="4419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AE7B0C-CE9C-04CB-5BD0-9BCF298A5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77" y="2077685"/>
            <a:ext cx="4936459" cy="371997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AA134-E752-7EEE-C3E7-CCF2C905B148}"/>
              </a:ext>
            </a:extLst>
          </p:cNvPr>
          <p:cNvSpPr/>
          <p:nvPr/>
        </p:nvSpPr>
        <p:spPr>
          <a:xfrm>
            <a:off x="9258991" y="1471799"/>
            <a:ext cx="359571" cy="441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6711A12-EFC7-461B-0BDF-6BC49D9A5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166" y="1987386"/>
            <a:ext cx="4259949" cy="33988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3119BFE-1AC5-2887-1108-BF20178B20CC}"/>
              </a:ext>
            </a:extLst>
          </p:cNvPr>
          <p:cNvSpPr txBox="1"/>
          <p:nvPr/>
        </p:nvSpPr>
        <p:spPr>
          <a:xfrm>
            <a:off x="8091932" y="5088534"/>
            <a:ext cx="1346844" cy="742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1h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08EB7A-B8B5-207B-EC5E-A12A6D1074A1}"/>
              </a:ext>
            </a:extLst>
          </p:cNvPr>
          <p:cNvSpPr/>
          <p:nvPr/>
        </p:nvSpPr>
        <p:spPr>
          <a:xfrm>
            <a:off x="790194" y="1454466"/>
            <a:ext cx="359571" cy="95306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D74913-FCF3-72DC-CF66-AF550038E943}"/>
              </a:ext>
            </a:extLst>
          </p:cNvPr>
          <p:cNvSpPr/>
          <p:nvPr/>
        </p:nvSpPr>
        <p:spPr>
          <a:xfrm>
            <a:off x="6394166" y="2006773"/>
            <a:ext cx="359571" cy="441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C8BC87-073E-E9A5-8F48-B6C5F03A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37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551950" y="387782"/>
            <a:ext cx="2289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Reference: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056FDF-97BB-83D1-26AD-6E9FDAC08232}"/>
              </a:ext>
            </a:extLst>
          </p:cNvPr>
          <p:cNvSpPr txBox="1"/>
          <p:nvPr/>
        </p:nvSpPr>
        <p:spPr>
          <a:xfrm>
            <a:off x="551950" y="972557"/>
            <a:ext cx="11088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Aizezi, Y., </a:t>
            </a:r>
            <a:r>
              <a:rPr lang="en-US" altLang="zh-CN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Xie</a:t>
            </a:r>
            <a:r>
              <a:rPr lang="en-US" altLang="zh-C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Y., Guo, H., &amp; Jiang, K. (2022). New Wine in an Old Bottle: Utilizing Chemical Genetics to Dissect Apical Hook Development. Life (Basel, Switzerland), 12(8), 1285. </a:t>
            </a:r>
            <a:r>
              <a:rPr lang="en-US" altLang="zh-C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https://doi.org/10.3390/life12081285</a:t>
            </a:r>
            <a:endParaRPr lang="en-US" altLang="zh-C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Béziat, C., &amp; Kleine-Vehn, J. (2018). The road to auxin-dependent growth repression and promotion in apical hooks. Current Biology, 28(8), R519-R525.</a:t>
            </a:r>
            <a:endParaRPr lang="en-US" altLang="zh-CN" sz="20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Cao, M., Chen, R., Li, P., Yu, Y., Zheng, R., Ge, D., ... &amp; Xu, T. (2019). TMK1-mediated auxin signaling regulates differential growth of the apical hook. </a:t>
            </a:r>
            <a:r>
              <a:rPr lang="en-US" altLang="zh-CN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568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(7751), 240-243.</a:t>
            </a:r>
          </a:p>
          <a:p>
            <a:pPr marL="457200" indent="-457200">
              <a:buAutoNum type="arabicPeriod"/>
            </a:pPr>
            <a:endParaRPr lang="en-US" altLang="zh-CN" sz="20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C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E0C7A4-7243-53C3-1507-894E8206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88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90A836C4-2B3A-3B42-0BB6-65903C78DAB2}"/>
              </a:ext>
            </a:extLst>
          </p:cNvPr>
          <p:cNvSpPr txBox="1"/>
          <p:nvPr/>
        </p:nvSpPr>
        <p:spPr>
          <a:xfrm>
            <a:off x="5286510" y="2967335"/>
            <a:ext cx="3491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r>
              <a:rPr lang="zh-CN" altLang="en-US" sz="5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！</a:t>
            </a:r>
            <a:endParaRPr lang="zh-CN" altLang="en-US" sz="5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5E5EA71-3C25-3EAC-3AEB-D7C3EA2477BB}"/>
              </a:ext>
            </a:extLst>
          </p:cNvPr>
          <p:cNvGrpSpPr/>
          <p:nvPr/>
        </p:nvGrpSpPr>
        <p:grpSpPr>
          <a:xfrm rot="16200000">
            <a:off x="-245434" y="1230174"/>
            <a:ext cx="4522445" cy="4031575"/>
            <a:chOff x="554182" y="-23053"/>
            <a:chExt cx="4212418" cy="3726558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A3E427C-63D4-A794-04A7-443C3A31329D}"/>
                </a:ext>
              </a:extLst>
            </p:cNvPr>
            <p:cNvSpPr/>
            <p:nvPr/>
          </p:nvSpPr>
          <p:spPr>
            <a:xfrm>
              <a:off x="554182" y="-23053"/>
              <a:ext cx="2769711" cy="1773382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35656D56-2CA2-2352-E4E0-223AD0393AF9}"/>
                </a:ext>
              </a:extLst>
            </p:cNvPr>
            <p:cNvSpPr/>
            <p:nvPr/>
          </p:nvSpPr>
          <p:spPr>
            <a:xfrm>
              <a:off x="554183" y="1930123"/>
              <a:ext cx="2161309" cy="1773382"/>
            </a:xfrm>
            <a:prstGeom prst="parallelogram">
              <a:avLst>
                <a:gd name="adj" fmla="val 375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E1D33736-288F-72B4-3709-9070AB461AD5}"/>
                </a:ext>
              </a:extLst>
            </p:cNvPr>
            <p:cNvSpPr/>
            <p:nvPr/>
          </p:nvSpPr>
          <p:spPr>
            <a:xfrm>
              <a:off x="2605291" y="1103586"/>
              <a:ext cx="2161309" cy="1773382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F109B94-403B-ADA2-40BE-51459061C40A}"/>
                </a:ext>
              </a:extLst>
            </p:cNvPr>
            <p:cNvSpPr/>
            <p:nvPr/>
          </p:nvSpPr>
          <p:spPr>
            <a:xfrm>
              <a:off x="3265784" y="758837"/>
              <a:ext cx="840327" cy="689498"/>
            </a:xfrm>
            <a:prstGeom prst="parallelogram">
              <a:avLst>
                <a:gd name="adj" fmla="val 375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7A4917-BF28-1F5A-FE73-5E749D54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74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1A1A13-713D-CEB9-76C6-024EEB85DDBF}"/>
              </a:ext>
            </a:extLst>
          </p:cNvPr>
          <p:cNvSpPr txBox="1"/>
          <p:nvPr/>
        </p:nvSpPr>
        <p:spPr>
          <a:xfrm>
            <a:off x="1431123" y="479295"/>
            <a:ext cx="3142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the author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D49ED6-3820-7AAA-D36D-D15AFCF14033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54FC2E9F-E339-7F2B-C843-F5D283F8FAB9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F52EC9A6-F75D-DDBF-B9D2-587D274DD2F5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7CF584D-CCA9-9774-B06C-E45176ECBA5B}"/>
              </a:ext>
            </a:extLst>
          </p:cNvPr>
          <p:cNvSpPr txBox="1"/>
          <p:nvPr/>
        </p:nvSpPr>
        <p:spPr>
          <a:xfrm>
            <a:off x="882502" y="1701209"/>
            <a:ext cx="5369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Co-first author: Min Cao, Rong Chen, Pan Li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4DA35B-EB03-9AD3-8A5D-852E6A637CD1}"/>
              </a:ext>
            </a:extLst>
          </p:cNvPr>
          <p:cNvSpPr txBox="1"/>
          <p:nvPr/>
        </p:nvSpPr>
        <p:spPr>
          <a:xfrm>
            <a:off x="861377" y="2613926"/>
            <a:ext cx="5369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Co-corresponding author: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Tongda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 and Jun He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9448C1-B7F6-C277-9EC2-49B636709760}"/>
              </a:ext>
            </a:extLst>
          </p:cNvPr>
          <p:cNvSpPr txBox="1"/>
          <p:nvPr/>
        </p:nvSpPr>
        <p:spPr>
          <a:xfrm>
            <a:off x="861377" y="3429000"/>
            <a:ext cx="52346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institutions: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Shanghai Center for Plant Stress Biology, Chinese Academy of Sciences.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FAFU-UCR Joint Center for Horticultural Biology &amp; Metabolomics.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hinese Academy of Sciences">
            <a:extLst>
              <a:ext uri="{FF2B5EF4-FFF2-40B4-BE49-F238E27FC236}">
                <a16:creationId xmlns:a16="http://schemas.microsoft.com/office/drawing/2014/main" id="{02FFC129-90DD-30B9-7C77-133218BC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681" y="925212"/>
            <a:ext cx="2731966" cy="254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BMC Logo">
            <a:extLst>
              <a:ext uri="{FF2B5EF4-FFF2-40B4-BE49-F238E27FC236}">
                <a16:creationId xmlns:a16="http://schemas.microsoft.com/office/drawing/2014/main" id="{6C9A8A37-3222-9E83-257E-CE9FAC864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3" t="16467" r="12242" b="18026"/>
          <a:stretch/>
        </p:blipFill>
        <p:spPr bwMode="auto">
          <a:xfrm>
            <a:off x="7427119" y="3981589"/>
            <a:ext cx="3695090" cy="14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2A5E0-B614-38C8-47B2-072D3795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484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3D554EA3-3041-DFCE-6463-E6487BD117A3}"/>
              </a:ext>
            </a:extLst>
          </p:cNvPr>
          <p:cNvSpPr/>
          <p:nvPr/>
        </p:nvSpPr>
        <p:spPr>
          <a:xfrm>
            <a:off x="353748" y="3030556"/>
            <a:ext cx="1484671" cy="757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F1732FC-A94B-5E3B-EF78-B513086175F8}"/>
              </a:ext>
            </a:extLst>
          </p:cNvPr>
          <p:cNvCxnSpPr>
            <a:cxnSpLocks/>
          </p:cNvCxnSpPr>
          <p:nvPr/>
        </p:nvCxnSpPr>
        <p:spPr>
          <a:xfrm flipV="1">
            <a:off x="2009811" y="2896896"/>
            <a:ext cx="663559" cy="2673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3CCB4825-95AD-60FA-700F-F023679637F2}"/>
              </a:ext>
            </a:extLst>
          </p:cNvPr>
          <p:cNvSpPr/>
          <p:nvPr/>
        </p:nvSpPr>
        <p:spPr>
          <a:xfrm>
            <a:off x="2877177" y="2362112"/>
            <a:ext cx="1570250" cy="852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61997E6-8457-53B0-844A-A182BF7047C6}"/>
              </a:ext>
            </a:extLst>
          </p:cNvPr>
          <p:cNvCxnSpPr>
            <a:cxnSpLocks/>
          </p:cNvCxnSpPr>
          <p:nvPr/>
        </p:nvCxnSpPr>
        <p:spPr>
          <a:xfrm>
            <a:off x="4627606" y="2788294"/>
            <a:ext cx="7162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7AED0ECE-B9C2-B29F-85EC-33036756610A}"/>
              </a:ext>
            </a:extLst>
          </p:cNvPr>
          <p:cNvSpPr/>
          <p:nvPr/>
        </p:nvSpPr>
        <p:spPr>
          <a:xfrm>
            <a:off x="10078446" y="3213566"/>
            <a:ext cx="1991033" cy="7570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hook development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64A3DA9-6D06-9A23-B805-A34E4CDFE637}"/>
              </a:ext>
            </a:extLst>
          </p:cNvPr>
          <p:cNvSpPr/>
          <p:nvPr/>
        </p:nvSpPr>
        <p:spPr>
          <a:xfrm>
            <a:off x="5458607" y="2361201"/>
            <a:ext cx="1570250" cy="85236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IAA32/34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9C4319C-0AD9-BED2-FA2E-653B07EEDDFE}"/>
              </a:ext>
            </a:extLst>
          </p:cNvPr>
          <p:cNvCxnSpPr>
            <a:cxnSpLocks/>
          </p:cNvCxnSpPr>
          <p:nvPr/>
        </p:nvCxnSpPr>
        <p:spPr>
          <a:xfrm>
            <a:off x="9201535" y="3615771"/>
            <a:ext cx="8057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E819204-93F5-A6BE-93E0-7481ADC5A6E6}"/>
              </a:ext>
            </a:extLst>
          </p:cNvPr>
          <p:cNvCxnSpPr>
            <a:cxnSpLocks/>
          </p:cNvCxnSpPr>
          <p:nvPr/>
        </p:nvCxnSpPr>
        <p:spPr>
          <a:xfrm>
            <a:off x="1967167" y="3669989"/>
            <a:ext cx="751591" cy="222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475C7E7D-35F8-2BD5-276E-071F7EAA2328}"/>
              </a:ext>
            </a:extLst>
          </p:cNvPr>
          <p:cNvSpPr/>
          <p:nvPr/>
        </p:nvSpPr>
        <p:spPr>
          <a:xfrm>
            <a:off x="2877177" y="3482333"/>
            <a:ext cx="1570250" cy="8523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FC4B93-0E39-6008-8A3D-D5D1F9E0591E}"/>
              </a:ext>
            </a:extLst>
          </p:cNvPr>
          <p:cNvCxnSpPr>
            <a:cxnSpLocks/>
          </p:cNvCxnSpPr>
          <p:nvPr/>
        </p:nvCxnSpPr>
        <p:spPr>
          <a:xfrm flipV="1">
            <a:off x="4645346" y="3136664"/>
            <a:ext cx="813261" cy="426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7">
            <a:extLst>
              <a:ext uri="{FF2B5EF4-FFF2-40B4-BE49-F238E27FC236}">
                <a16:creationId xmlns:a16="http://schemas.microsoft.com/office/drawing/2014/main" id="{9D417825-59E1-CEC9-FC7C-B5E6A1F7938C}"/>
              </a:ext>
            </a:extLst>
          </p:cNvPr>
          <p:cNvSpPr txBox="1"/>
          <p:nvPr/>
        </p:nvSpPr>
        <p:spPr>
          <a:xfrm>
            <a:off x="4888008" y="3230102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×</a:t>
            </a:r>
            <a:endParaRPr lang="zh-CN" altLang="en-US" sz="2800" b="1" dirty="0"/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8D6A0766-6313-B9D9-073C-C06254B09101}"/>
              </a:ext>
            </a:extLst>
          </p:cNvPr>
          <p:cNvSpPr txBox="1"/>
          <p:nvPr/>
        </p:nvSpPr>
        <p:spPr>
          <a:xfrm>
            <a:off x="3930716" y="4736097"/>
            <a:ext cx="416868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Canonical Auxin signalling pathway</a:t>
            </a:r>
          </a:p>
        </p:txBody>
      </p:sp>
      <p:sp>
        <p:nvSpPr>
          <p:cNvPr id="14" name="文本框 27">
            <a:extLst>
              <a:ext uri="{FF2B5EF4-FFF2-40B4-BE49-F238E27FC236}">
                <a16:creationId xmlns:a16="http://schemas.microsoft.com/office/drawing/2014/main" id="{924066D0-CDB0-C5B1-77ED-4A42E94342D3}"/>
              </a:ext>
            </a:extLst>
          </p:cNvPr>
          <p:cNvSpPr txBox="1"/>
          <p:nvPr/>
        </p:nvSpPr>
        <p:spPr>
          <a:xfrm>
            <a:off x="3884278" y="1663829"/>
            <a:ext cx="416868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Non-canonical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 signalling pathway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FFF8919-9A1A-5F9C-0F81-B05EBE325037}"/>
              </a:ext>
            </a:extLst>
          </p:cNvPr>
          <p:cNvSpPr/>
          <p:nvPr/>
        </p:nvSpPr>
        <p:spPr>
          <a:xfrm>
            <a:off x="5458607" y="3562845"/>
            <a:ext cx="1570250" cy="85236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615C878-876C-3EF2-1C49-395191CCCDFE}"/>
              </a:ext>
            </a:extLst>
          </p:cNvPr>
          <p:cNvGrpSpPr/>
          <p:nvPr/>
        </p:nvGrpSpPr>
        <p:grpSpPr>
          <a:xfrm>
            <a:off x="4711509" y="3978398"/>
            <a:ext cx="530692" cy="158780"/>
            <a:chOff x="5496560" y="4506550"/>
            <a:chExt cx="604520" cy="15878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24BBF49-A708-44ED-00E3-F3AA337D1526}"/>
                </a:ext>
              </a:extLst>
            </p:cNvPr>
            <p:cNvCxnSpPr>
              <a:cxnSpLocks/>
            </p:cNvCxnSpPr>
            <p:nvPr/>
          </p:nvCxnSpPr>
          <p:spPr>
            <a:xfrm>
              <a:off x="5496560" y="4585940"/>
              <a:ext cx="599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170255E-FBBA-EE02-8787-2600C277A961}"/>
                </a:ext>
              </a:extLst>
            </p:cNvPr>
            <p:cNvCxnSpPr>
              <a:cxnSpLocks/>
            </p:cNvCxnSpPr>
            <p:nvPr/>
          </p:nvCxnSpPr>
          <p:spPr>
            <a:xfrm>
              <a:off x="6101080" y="4506550"/>
              <a:ext cx="0" cy="1587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CF76B69-7A3A-BE97-EC64-D050C3448C4C}"/>
              </a:ext>
            </a:extLst>
          </p:cNvPr>
          <p:cNvGrpSpPr/>
          <p:nvPr/>
        </p:nvGrpSpPr>
        <p:grpSpPr>
          <a:xfrm rot="20463966">
            <a:off x="7135907" y="3744149"/>
            <a:ext cx="749458" cy="158780"/>
            <a:chOff x="5496560" y="4506550"/>
            <a:chExt cx="604520" cy="158780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48BF45B-B013-D192-56D2-D2332EBB2BD7}"/>
                </a:ext>
              </a:extLst>
            </p:cNvPr>
            <p:cNvCxnSpPr>
              <a:cxnSpLocks/>
            </p:cNvCxnSpPr>
            <p:nvPr/>
          </p:nvCxnSpPr>
          <p:spPr>
            <a:xfrm>
              <a:off x="5496560" y="4585940"/>
              <a:ext cx="599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D2C868D-612B-AEC9-CB3A-990D195B4C61}"/>
                </a:ext>
              </a:extLst>
            </p:cNvPr>
            <p:cNvCxnSpPr>
              <a:cxnSpLocks/>
            </p:cNvCxnSpPr>
            <p:nvPr/>
          </p:nvCxnSpPr>
          <p:spPr>
            <a:xfrm>
              <a:off x="6101080" y="4506550"/>
              <a:ext cx="0" cy="1587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0D547CE6-F471-A77F-8E51-348BA805D01B}"/>
              </a:ext>
            </a:extLst>
          </p:cNvPr>
          <p:cNvSpPr/>
          <p:nvPr/>
        </p:nvSpPr>
        <p:spPr>
          <a:xfrm>
            <a:off x="7989278" y="3089913"/>
            <a:ext cx="1011435" cy="85236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63EF737-6013-0828-E8C3-48D46675BE53}"/>
              </a:ext>
            </a:extLst>
          </p:cNvPr>
          <p:cNvGrpSpPr/>
          <p:nvPr/>
        </p:nvGrpSpPr>
        <p:grpSpPr>
          <a:xfrm rot="1602739">
            <a:off x="7078443" y="3030420"/>
            <a:ext cx="749458" cy="158780"/>
            <a:chOff x="5496560" y="4506550"/>
            <a:chExt cx="604520" cy="15878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F3283B3-FCB7-5A72-F6BB-22F272894601}"/>
                </a:ext>
              </a:extLst>
            </p:cNvPr>
            <p:cNvCxnSpPr>
              <a:cxnSpLocks/>
            </p:cNvCxnSpPr>
            <p:nvPr/>
          </p:nvCxnSpPr>
          <p:spPr>
            <a:xfrm>
              <a:off x="5496560" y="4585940"/>
              <a:ext cx="599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5930C4C-C2BC-A660-7DB0-D72B03294E98}"/>
                </a:ext>
              </a:extLst>
            </p:cNvPr>
            <p:cNvCxnSpPr>
              <a:cxnSpLocks/>
            </p:cNvCxnSpPr>
            <p:nvPr/>
          </p:nvCxnSpPr>
          <p:spPr>
            <a:xfrm>
              <a:off x="6101080" y="4506550"/>
              <a:ext cx="0" cy="1587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DA1AA9A-7AF0-790F-273F-37B78665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801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706560D-12F8-AD33-E35D-F384FA4B91EE}"/>
              </a:ext>
            </a:extLst>
          </p:cNvPr>
          <p:cNvGrpSpPr/>
          <p:nvPr/>
        </p:nvGrpSpPr>
        <p:grpSpPr>
          <a:xfrm rot="16200000">
            <a:off x="-245434" y="1230174"/>
            <a:ext cx="4522445" cy="4031575"/>
            <a:chOff x="554182" y="-23053"/>
            <a:chExt cx="4212418" cy="3726558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B540D944-6085-5436-052E-EEFEC9600ABB}"/>
                </a:ext>
              </a:extLst>
            </p:cNvPr>
            <p:cNvSpPr/>
            <p:nvPr/>
          </p:nvSpPr>
          <p:spPr>
            <a:xfrm>
              <a:off x="554182" y="-23053"/>
              <a:ext cx="2769711" cy="1773382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5A1A95E3-A852-0A3F-C820-60CBBA1344D8}"/>
                </a:ext>
              </a:extLst>
            </p:cNvPr>
            <p:cNvSpPr/>
            <p:nvPr/>
          </p:nvSpPr>
          <p:spPr>
            <a:xfrm>
              <a:off x="554183" y="1930123"/>
              <a:ext cx="2161309" cy="1773382"/>
            </a:xfrm>
            <a:prstGeom prst="parallelogram">
              <a:avLst>
                <a:gd name="adj" fmla="val 375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760F0865-78E0-38CB-2BB2-064DE0221592}"/>
                </a:ext>
              </a:extLst>
            </p:cNvPr>
            <p:cNvSpPr/>
            <p:nvPr/>
          </p:nvSpPr>
          <p:spPr>
            <a:xfrm>
              <a:off x="2605291" y="1103586"/>
              <a:ext cx="2161309" cy="1773382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54E1E0FC-6A52-CD62-608B-1C1459DFAE39}"/>
                </a:ext>
              </a:extLst>
            </p:cNvPr>
            <p:cNvSpPr/>
            <p:nvPr/>
          </p:nvSpPr>
          <p:spPr>
            <a:xfrm>
              <a:off x="3265784" y="758837"/>
              <a:ext cx="840327" cy="689498"/>
            </a:xfrm>
            <a:prstGeom prst="parallelogram">
              <a:avLst>
                <a:gd name="adj" fmla="val 375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CD2F19D-8C5E-E975-D3A8-D7D9876327A1}"/>
              </a:ext>
            </a:extLst>
          </p:cNvPr>
          <p:cNvSpPr txBox="1"/>
          <p:nvPr/>
        </p:nvSpPr>
        <p:spPr>
          <a:xfrm>
            <a:off x="4583255" y="2533626"/>
            <a:ext cx="65374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I. </a:t>
            </a:r>
          </a:p>
          <a:p>
            <a:r>
              <a:rPr lang="en-US" altLang="zh-CN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 Introduction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DA502E-DBE0-888D-3267-5978114F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737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1A1A13-713D-CEB9-76C6-024EEB85DDBF}"/>
              </a:ext>
            </a:extLst>
          </p:cNvPr>
          <p:cNvSpPr txBox="1"/>
          <p:nvPr/>
        </p:nvSpPr>
        <p:spPr>
          <a:xfrm>
            <a:off x="1431123" y="485067"/>
            <a:ext cx="3514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apical hook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9E9DAA3-0C28-1548-394D-8BF9E2348FD1}"/>
              </a:ext>
            </a:extLst>
          </p:cNvPr>
          <p:cNvSpPr txBox="1"/>
          <p:nvPr/>
        </p:nvSpPr>
        <p:spPr>
          <a:xfrm>
            <a:off x="713669" y="3101904"/>
            <a:ext cx="5678241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stages of apical hook development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69E5425-5711-4FBB-D38A-3D204528169A}"/>
              </a:ext>
            </a:extLst>
          </p:cNvPr>
          <p:cNvGrpSpPr/>
          <p:nvPr/>
        </p:nvGrpSpPr>
        <p:grpSpPr>
          <a:xfrm>
            <a:off x="6374720" y="485067"/>
            <a:ext cx="5003986" cy="2880687"/>
            <a:chOff x="3411307" y="2949417"/>
            <a:chExt cx="6170023" cy="330074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4B42DEF-21A3-CDCA-8ECD-038B06694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1307" y="3673505"/>
              <a:ext cx="2083930" cy="211747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803A77-95EE-5E69-6F30-5C1C71217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541" y="3673505"/>
              <a:ext cx="2092265" cy="211747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113CF1-6D3D-6C3F-7A73-563AE587C2BF}"/>
                </a:ext>
              </a:extLst>
            </p:cNvPr>
            <p:cNvSpPr/>
            <p:nvPr/>
          </p:nvSpPr>
          <p:spPr>
            <a:xfrm>
              <a:off x="4021055" y="3760900"/>
              <a:ext cx="836294" cy="5987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93E5DD0-17C6-F99B-AB9B-868C0C9D6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1209" y="3673505"/>
              <a:ext cx="1482332" cy="873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717B23E-7684-B96F-D918-2C3F989633EF}"/>
                </a:ext>
              </a:extLst>
            </p:cNvPr>
            <p:cNvCxnSpPr>
              <a:cxnSpLocks/>
            </p:cNvCxnSpPr>
            <p:nvPr/>
          </p:nvCxnSpPr>
          <p:spPr>
            <a:xfrm>
              <a:off x="4841209" y="4359614"/>
              <a:ext cx="1482332" cy="14185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A731420-A076-68B8-A30E-A6A9CB7C1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232" y="3318749"/>
              <a:ext cx="330591" cy="5677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8759CE-F24A-69AE-4E15-29C5630F3576}"/>
                </a:ext>
              </a:extLst>
            </p:cNvPr>
            <p:cNvSpPr txBox="1"/>
            <p:nvPr/>
          </p:nvSpPr>
          <p:spPr>
            <a:xfrm>
              <a:off x="6451129" y="2949417"/>
              <a:ext cx="2241789" cy="387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Convex (outer) side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8078A29-2A81-C2DC-AFB8-6EEDFB80858C}"/>
                </a:ext>
              </a:extLst>
            </p:cNvPr>
            <p:cNvCxnSpPr>
              <a:cxnSpLocks/>
            </p:cNvCxnSpPr>
            <p:nvPr/>
          </p:nvCxnSpPr>
          <p:spPr>
            <a:xfrm>
              <a:off x="7270417" y="5229102"/>
              <a:ext cx="483026" cy="7108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DB2321E-3DB3-CFD5-EEDD-61C1EF9AEB50}"/>
                </a:ext>
              </a:extLst>
            </p:cNvPr>
            <p:cNvSpPr txBox="1"/>
            <p:nvPr/>
          </p:nvSpPr>
          <p:spPr>
            <a:xfrm>
              <a:off x="7240713" y="5862242"/>
              <a:ext cx="2340617" cy="387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Concave (inner) side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9AEBD1B-9B3C-3CCC-FA53-B936316FCD3E}"/>
                </a:ext>
              </a:extLst>
            </p:cNvPr>
            <p:cNvSpPr/>
            <p:nvPr/>
          </p:nvSpPr>
          <p:spPr>
            <a:xfrm>
              <a:off x="6709076" y="4058118"/>
              <a:ext cx="1096202" cy="23261"/>
            </a:xfrm>
            <a:custGeom>
              <a:avLst/>
              <a:gdLst>
                <a:gd name="connsiteX0" fmla="*/ 0 w 1096202"/>
                <a:gd name="connsiteY0" fmla="*/ 23261 h 23261"/>
                <a:gd name="connsiteX1" fmla="*/ 192505 w 1096202"/>
                <a:gd name="connsiteY1" fmla="*/ 1604 h 23261"/>
                <a:gd name="connsiteX2" fmla="*/ 459606 w 1096202"/>
                <a:gd name="connsiteY2" fmla="*/ 1604 h 23261"/>
                <a:gd name="connsiteX3" fmla="*/ 721895 w 1096202"/>
                <a:gd name="connsiteY3" fmla="*/ 1604 h 23261"/>
                <a:gd name="connsiteX4" fmla="*/ 936057 w 1096202"/>
                <a:gd name="connsiteY4" fmla="*/ 4010 h 23261"/>
                <a:gd name="connsiteX5" fmla="*/ 1082842 w 1096202"/>
                <a:gd name="connsiteY5" fmla="*/ 20855 h 23261"/>
                <a:gd name="connsiteX6" fmla="*/ 1080436 w 1096202"/>
                <a:gd name="connsiteY6" fmla="*/ 18448 h 2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6202" h="23261">
                  <a:moveTo>
                    <a:pt x="0" y="23261"/>
                  </a:moveTo>
                  <a:cubicBezTo>
                    <a:pt x="57952" y="14237"/>
                    <a:pt x="115904" y="5213"/>
                    <a:pt x="192505" y="1604"/>
                  </a:cubicBezTo>
                  <a:cubicBezTo>
                    <a:pt x="269106" y="-2005"/>
                    <a:pt x="459606" y="1604"/>
                    <a:pt x="459606" y="1604"/>
                  </a:cubicBezTo>
                  <a:lnTo>
                    <a:pt x="721895" y="1604"/>
                  </a:lnTo>
                  <a:lnTo>
                    <a:pt x="936057" y="4010"/>
                  </a:lnTo>
                  <a:cubicBezTo>
                    <a:pt x="996215" y="7218"/>
                    <a:pt x="1058779" y="18449"/>
                    <a:pt x="1082842" y="20855"/>
                  </a:cubicBezTo>
                  <a:cubicBezTo>
                    <a:pt x="1106905" y="23261"/>
                    <a:pt x="1093670" y="20854"/>
                    <a:pt x="1080436" y="1844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C45ADC6-06D8-970F-1807-85DA7E4707FC}"/>
                </a:ext>
              </a:extLst>
            </p:cNvPr>
            <p:cNvCxnSpPr>
              <a:cxnSpLocks/>
            </p:cNvCxnSpPr>
            <p:nvPr/>
          </p:nvCxnSpPr>
          <p:spPr>
            <a:xfrm>
              <a:off x="6700124" y="4049576"/>
              <a:ext cx="7892" cy="645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F5464A7-8B1B-7A9F-3D6B-863BE212A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4230" y="4048633"/>
              <a:ext cx="6100" cy="654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289B56C-D837-3C9B-09A5-4AB1D6234566}"/>
                </a:ext>
              </a:extLst>
            </p:cNvPr>
            <p:cNvSpPr/>
            <p:nvPr/>
          </p:nvSpPr>
          <p:spPr>
            <a:xfrm>
              <a:off x="7031522" y="5002785"/>
              <a:ext cx="478857" cy="151811"/>
            </a:xfrm>
            <a:custGeom>
              <a:avLst/>
              <a:gdLst>
                <a:gd name="connsiteX0" fmla="*/ 0 w 478857"/>
                <a:gd name="connsiteY0" fmla="*/ 151811 h 151811"/>
                <a:gd name="connsiteX1" fmla="*/ 149192 w 478857"/>
                <a:gd name="connsiteY1" fmla="*/ 31495 h 151811"/>
                <a:gd name="connsiteX2" fmla="*/ 233413 w 478857"/>
                <a:gd name="connsiteY2" fmla="*/ 7432 h 151811"/>
                <a:gd name="connsiteX3" fmla="*/ 370573 w 478857"/>
                <a:gd name="connsiteY3" fmla="*/ 213 h 151811"/>
                <a:gd name="connsiteX4" fmla="*/ 478857 w 478857"/>
                <a:gd name="connsiteY4" fmla="*/ 2619 h 15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857" h="151811">
                  <a:moveTo>
                    <a:pt x="0" y="151811"/>
                  </a:moveTo>
                  <a:cubicBezTo>
                    <a:pt x="55145" y="103684"/>
                    <a:pt x="110290" y="55558"/>
                    <a:pt x="149192" y="31495"/>
                  </a:cubicBezTo>
                  <a:cubicBezTo>
                    <a:pt x="188094" y="7432"/>
                    <a:pt x="196516" y="12646"/>
                    <a:pt x="233413" y="7432"/>
                  </a:cubicBezTo>
                  <a:cubicBezTo>
                    <a:pt x="270310" y="2218"/>
                    <a:pt x="329666" y="1015"/>
                    <a:pt x="370573" y="213"/>
                  </a:cubicBezTo>
                  <a:cubicBezTo>
                    <a:pt x="411480" y="-589"/>
                    <a:pt x="445168" y="1015"/>
                    <a:pt x="478857" y="261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37A206-2B77-E9D2-74E3-BBD9BE14517C}"/>
                </a:ext>
              </a:extLst>
            </p:cNvPr>
            <p:cNvCxnSpPr>
              <a:cxnSpLocks/>
            </p:cNvCxnSpPr>
            <p:nvPr/>
          </p:nvCxnSpPr>
          <p:spPr>
            <a:xfrm>
              <a:off x="7014183" y="5136812"/>
              <a:ext cx="38827" cy="479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B956DD6-5E4F-6BD6-17C7-32FB80B1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0379" y="4970039"/>
              <a:ext cx="1847" cy="67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F00E36-6784-7E55-711B-A62D4D62F013}"/>
                </a:ext>
              </a:extLst>
            </p:cNvPr>
            <p:cNvSpPr/>
            <p:nvPr/>
          </p:nvSpPr>
          <p:spPr>
            <a:xfrm>
              <a:off x="6318759" y="3664987"/>
              <a:ext cx="2092264" cy="21242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6ABCA67-D749-CFD2-29A0-567071346CD4}"/>
                </a:ext>
              </a:extLst>
            </p:cNvPr>
            <p:cNvSpPr/>
            <p:nvPr/>
          </p:nvSpPr>
          <p:spPr>
            <a:xfrm>
              <a:off x="6947518" y="4221711"/>
              <a:ext cx="852616" cy="111941"/>
            </a:xfrm>
            <a:custGeom>
              <a:avLst/>
              <a:gdLst>
                <a:gd name="connsiteX0" fmla="*/ 0 w 852616"/>
                <a:gd name="connsiteY0" fmla="*/ 8968 h 111941"/>
                <a:gd name="connsiteX1" fmla="*/ 300681 w 852616"/>
                <a:gd name="connsiteY1" fmla="*/ 730 h 111941"/>
                <a:gd name="connsiteX2" fmla="*/ 630194 w 852616"/>
                <a:gd name="connsiteY2" fmla="*/ 25444 h 111941"/>
                <a:gd name="connsiteX3" fmla="*/ 852616 w 852616"/>
                <a:gd name="connsiteY3" fmla="*/ 111941 h 11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616" h="111941">
                  <a:moveTo>
                    <a:pt x="0" y="8968"/>
                  </a:moveTo>
                  <a:cubicBezTo>
                    <a:pt x="97824" y="3476"/>
                    <a:pt x="195649" y="-2016"/>
                    <a:pt x="300681" y="730"/>
                  </a:cubicBezTo>
                  <a:cubicBezTo>
                    <a:pt x="405713" y="3476"/>
                    <a:pt x="538205" y="6909"/>
                    <a:pt x="630194" y="25444"/>
                  </a:cubicBezTo>
                  <a:cubicBezTo>
                    <a:pt x="722183" y="43979"/>
                    <a:pt x="787399" y="77960"/>
                    <a:pt x="852616" y="11194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85477B9-7189-7449-5096-DE84B87744EA}"/>
                </a:ext>
              </a:extLst>
            </p:cNvPr>
            <p:cNvCxnSpPr>
              <a:cxnSpLocks/>
            </p:cNvCxnSpPr>
            <p:nvPr/>
          </p:nvCxnSpPr>
          <p:spPr>
            <a:xfrm>
              <a:off x="6947401" y="4194361"/>
              <a:ext cx="0" cy="714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131069F-0D15-E6A1-4FE6-84E77F3BD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2480" y="4301414"/>
              <a:ext cx="45597" cy="712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397896C-3393-F52A-2073-7A40FFCE41C3}"/>
                </a:ext>
              </a:extLst>
            </p:cNvPr>
            <p:cNvSpPr/>
            <p:nvPr/>
          </p:nvSpPr>
          <p:spPr>
            <a:xfrm>
              <a:off x="7572241" y="5019262"/>
              <a:ext cx="277657" cy="447189"/>
            </a:xfrm>
            <a:custGeom>
              <a:avLst/>
              <a:gdLst>
                <a:gd name="connsiteX0" fmla="*/ 0 w 277657"/>
                <a:gd name="connsiteY0" fmla="*/ 0 h 447189"/>
                <a:gd name="connsiteX1" fmla="*/ 128149 w 277657"/>
                <a:gd name="connsiteY1" fmla="*/ 93443 h 447189"/>
                <a:gd name="connsiteX2" fmla="*/ 188219 w 277657"/>
                <a:gd name="connsiteY2" fmla="*/ 189555 h 447189"/>
                <a:gd name="connsiteX3" fmla="*/ 234940 w 277657"/>
                <a:gd name="connsiteY3" fmla="*/ 288337 h 447189"/>
                <a:gd name="connsiteX4" fmla="*/ 270982 w 277657"/>
                <a:gd name="connsiteY4" fmla="*/ 440514 h 447189"/>
                <a:gd name="connsiteX5" fmla="*/ 270982 w 277657"/>
                <a:gd name="connsiteY5" fmla="*/ 440514 h 447189"/>
                <a:gd name="connsiteX6" fmla="*/ 277657 w 277657"/>
                <a:gd name="connsiteY6" fmla="*/ 447189 h 44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57" h="447189">
                  <a:moveTo>
                    <a:pt x="0" y="0"/>
                  </a:moveTo>
                  <a:cubicBezTo>
                    <a:pt x="48389" y="30925"/>
                    <a:pt x="96779" y="61851"/>
                    <a:pt x="128149" y="93443"/>
                  </a:cubicBezTo>
                  <a:cubicBezTo>
                    <a:pt x="159519" y="125036"/>
                    <a:pt x="170420" y="157073"/>
                    <a:pt x="188219" y="189555"/>
                  </a:cubicBezTo>
                  <a:cubicBezTo>
                    <a:pt x="206018" y="222037"/>
                    <a:pt x="221146" y="246511"/>
                    <a:pt x="234940" y="288337"/>
                  </a:cubicBezTo>
                  <a:cubicBezTo>
                    <a:pt x="248734" y="330163"/>
                    <a:pt x="270982" y="440514"/>
                    <a:pt x="270982" y="440514"/>
                  </a:cubicBezTo>
                  <a:lnTo>
                    <a:pt x="270982" y="440514"/>
                  </a:lnTo>
                  <a:lnTo>
                    <a:pt x="277657" y="447189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E8093D6-0621-EC2C-EA6D-08806E9A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6867" y="4983125"/>
              <a:ext cx="45967" cy="685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933F512-779F-B390-B435-A656F9087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4249" y="5463147"/>
              <a:ext cx="50742" cy="118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511C8E8-6CC8-D228-212D-4D9BF6D5754B}"/>
              </a:ext>
            </a:extLst>
          </p:cNvPr>
          <p:cNvSpPr txBox="1"/>
          <p:nvPr/>
        </p:nvSpPr>
        <p:spPr>
          <a:xfrm>
            <a:off x="5650126" y="3148140"/>
            <a:ext cx="562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(Cao et al., nature, 2019)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15DE8B1-C5AE-EC22-48DD-9C7829FE3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67745"/>
            <a:ext cx="5018205" cy="203090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2ACB0807-3CFA-BC83-3D62-B792FC7A809A}"/>
              </a:ext>
            </a:extLst>
          </p:cNvPr>
          <p:cNvSpPr txBox="1"/>
          <p:nvPr/>
        </p:nvSpPr>
        <p:spPr>
          <a:xfrm>
            <a:off x="6613634" y="5736505"/>
            <a:ext cx="4238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Béziat &amp; Kleine-Vehn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Biology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4ED816D-587B-42B4-01D8-80050F5D3687}"/>
              </a:ext>
            </a:extLst>
          </p:cNvPr>
          <p:cNvSpPr txBox="1"/>
          <p:nvPr/>
        </p:nvSpPr>
        <p:spPr>
          <a:xfrm>
            <a:off x="667097" y="4213104"/>
            <a:ext cx="542890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structure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Protect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delicate apical meristem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research model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(angle)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D8E89A9-0DF1-8A31-7CBA-EED62FA08A84}"/>
              </a:ext>
            </a:extLst>
          </p:cNvPr>
          <p:cNvSpPr txBox="1"/>
          <p:nvPr/>
        </p:nvSpPr>
        <p:spPr>
          <a:xfrm>
            <a:off x="700498" y="2010629"/>
            <a:ext cx="5678241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Hook-like structure</a:t>
            </a:r>
          </a:p>
        </p:txBody>
      </p:sp>
      <p:sp>
        <p:nvSpPr>
          <p:cNvPr id="36" name="灯片编号占位符 35">
            <a:extLst>
              <a:ext uri="{FF2B5EF4-FFF2-40B4-BE49-F238E27FC236}">
                <a16:creationId xmlns:a16="http://schemas.microsoft.com/office/drawing/2014/main" id="{4AA4C4E6-5547-758A-64F0-166CF5EE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441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1A1A13-713D-CEB9-76C6-024EEB85DDBF}"/>
              </a:ext>
            </a:extLst>
          </p:cNvPr>
          <p:cNvSpPr txBox="1"/>
          <p:nvPr/>
        </p:nvSpPr>
        <p:spPr>
          <a:xfrm>
            <a:off x="1431123" y="485067"/>
            <a:ext cx="9183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importance of auxin to apical hook development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F743EF70-B20D-86F3-DA0A-5A09210873FC}"/>
              </a:ext>
            </a:extLst>
          </p:cNvPr>
          <p:cNvSpPr txBox="1"/>
          <p:nvPr/>
        </p:nvSpPr>
        <p:spPr>
          <a:xfrm>
            <a:off x="861377" y="1314822"/>
            <a:ext cx="5369442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 is important for differential growth (apical hook development)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C2EF49-8B5C-1732-7CBF-4A613CABEEE7}"/>
              </a:ext>
            </a:extLst>
          </p:cNvPr>
          <p:cNvSpPr txBox="1"/>
          <p:nvPr/>
        </p:nvSpPr>
        <p:spPr>
          <a:xfrm>
            <a:off x="7884477" y="5784723"/>
            <a:ext cx="3453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(Adapted from Aizezi et al.,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8CAE650-3625-9AB0-02EB-6AEDEA51FC00}"/>
              </a:ext>
            </a:extLst>
          </p:cNvPr>
          <p:cNvSpPr/>
          <p:nvPr/>
        </p:nvSpPr>
        <p:spPr>
          <a:xfrm>
            <a:off x="7513950" y="4630505"/>
            <a:ext cx="4194462" cy="9813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hook development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551E01-EE21-888D-C529-9D0369D9294C}"/>
              </a:ext>
            </a:extLst>
          </p:cNvPr>
          <p:cNvGrpSpPr/>
          <p:nvPr/>
        </p:nvGrpSpPr>
        <p:grpSpPr>
          <a:xfrm>
            <a:off x="6788806" y="1059582"/>
            <a:ext cx="4194465" cy="2198350"/>
            <a:chOff x="6239791" y="1477751"/>
            <a:chExt cx="4741618" cy="248511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23C3F93-1E19-D5B5-4137-C1B0F3C07E49}"/>
                </a:ext>
              </a:extLst>
            </p:cNvPr>
            <p:cNvGrpSpPr/>
            <p:nvPr/>
          </p:nvGrpSpPr>
          <p:grpSpPr>
            <a:xfrm>
              <a:off x="6239791" y="1477751"/>
              <a:ext cx="4741618" cy="2429159"/>
              <a:chOff x="6239791" y="1477751"/>
              <a:chExt cx="4741618" cy="2429159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CA9E7CEB-260C-8E12-64ED-B85058AD00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2" t="1150" r="53421" b="67297"/>
              <a:stretch/>
            </p:blipFill>
            <p:spPr>
              <a:xfrm>
                <a:off x="6239791" y="1477751"/>
                <a:ext cx="4741618" cy="2429159"/>
              </a:xfrm>
              <a:prstGeom prst="rect">
                <a:avLst/>
              </a:prstGeom>
            </p:spPr>
          </p:pic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F2F9642F-6BEC-B172-3259-D2058304648F}"/>
                  </a:ext>
                </a:extLst>
              </p:cNvPr>
              <p:cNvSpPr/>
              <p:nvPr/>
            </p:nvSpPr>
            <p:spPr>
              <a:xfrm>
                <a:off x="6421120" y="2826256"/>
                <a:ext cx="1305560" cy="92820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3F4872A-1759-E4A7-FBAB-84C7901BE143}"/>
                </a:ext>
              </a:extLst>
            </p:cNvPr>
            <p:cNvSpPr/>
            <p:nvPr/>
          </p:nvSpPr>
          <p:spPr>
            <a:xfrm>
              <a:off x="7580461" y="3698112"/>
              <a:ext cx="372391" cy="2647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9A5FD5D-ECAF-2392-0751-AE9DBC586CD1}"/>
              </a:ext>
            </a:extLst>
          </p:cNvPr>
          <p:cNvSpPr/>
          <p:nvPr/>
        </p:nvSpPr>
        <p:spPr>
          <a:xfrm>
            <a:off x="7801714" y="3227949"/>
            <a:ext cx="3558323" cy="7659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 auxin distribution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D58480B-C96D-06E5-9AFF-10EB4E7FD4A9}"/>
              </a:ext>
            </a:extLst>
          </p:cNvPr>
          <p:cNvCxnSpPr>
            <a:cxnSpLocks/>
          </p:cNvCxnSpPr>
          <p:nvPr/>
        </p:nvCxnSpPr>
        <p:spPr>
          <a:xfrm>
            <a:off x="9581320" y="4019798"/>
            <a:ext cx="0" cy="547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FACBE61-3C50-5B7F-DF45-2F067AB8407F}"/>
              </a:ext>
            </a:extLst>
          </p:cNvPr>
          <p:cNvSpPr/>
          <p:nvPr/>
        </p:nvSpPr>
        <p:spPr>
          <a:xfrm>
            <a:off x="7711440" y="3192369"/>
            <a:ext cx="3738873" cy="8210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68B8DDE-FD37-6BE4-6D5F-5EFFC8A654DA}"/>
              </a:ext>
            </a:extLst>
          </p:cNvPr>
          <p:cNvSpPr txBox="1"/>
          <p:nvPr/>
        </p:nvSpPr>
        <p:spPr>
          <a:xfrm>
            <a:off x="831963" y="2750312"/>
            <a:ext cx="5369442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hook is an ideal phenotype to study auxin signalling pathway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7DCC35B-FBFF-91EC-D93F-87F2E8DB0361}"/>
              </a:ext>
            </a:extLst>
          </p:cNvPr>
          <p:cNvSpPr txBox="1"/>
          <p:nvPr/>
        </p:nvSpPr>
        <p:spPr>
          <a:xfrm>
            <a:off x="861377" y="4217681"/>
            <a:ext cx="4330288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Canonical Auxin signaling pathway: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F3A4E29-AB73-2710-EDAF-8658B27611F2}"/>
              </a:ext>
            </a:extLst>
          </p:cNvPr>
          <p:cNvSpPr txBox="1"/>
          <p:nvPr/>
        </p:nvSpPr>
        <p:spPr>
          <a:xfrm>
            <a:off x="1200977" y="4796362"/>
            <a:ext cx="825867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2A2234-6D35-95FC-7349-487920508858}"/>
              </a:ext>
            </a:extLst>
          </p:cNvPr>
          <p:cNvSpPr txBox="1"/>
          <p:nvPr/>
        </p:nvSpPr>
        <p:spPr>
          <a:xfrm>
            <a:off x="2478517" y="4824264"/>
            <a:ext cx="726481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TIR1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F488A44-1B4B-6EBB-D212-A6D223CDF6CD}"/>
              </a:ext>
            </a:extLst>
          </p:cNvPr>
          <p:cNvSpPr txBox="1"/>
          <p:nvPr/>
        </p:nvSpPr>
        <p:spPr>
          <a:xfrm>
            <a:off x="3748933" y="4832295"/>
            <a:ext cx="1269899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IAA/AUX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73ECF40-6C12-FECF-9E9F-E6A3D34A1AEE}"/>
              </a:ext>
            </a:extLst>
          </p:cNvPr>
          <p:cNvSpPr txBox="1"/>
          <p:nvPr/>
        </p:nvSpPr>
        <p:spPr>
          <a:xfrm>
            <a:off x="5603018" y="4817880"/>
            <a:ext cx="684803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ARF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BDAE50D-97EA-B97C-B2C1-980116056B06}"/>
              </a:ext>
            </a:extLst>
          </p:cNvPr>
          <p:cNvSpPr txBox="1"/>
          <p:nvPr/>
        </p:nvSpPr>
        <p:spPr>
          <a:xfrm>
            <a:off x="1160610" y="5500694"/>
            <a:ext cx="5344733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Auxin response gene (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hook development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3008E87-6EB8-3DAB-55A5-D9538FA446D0}"/>
              </a:ext>
            </a:extLst>
          </p:cNvPr>
          <p:cNvCxnSpPr>
            <a:cxnSpLocks/>
          </p:cNvCxnSpPr>
          <p:nvPr/>
        </p:nvCxnSpPr>
        <p:spPr>
          <a:xfrm>
            <a:off x="2015891" y="5111284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4C8CF2D-FD31-A62E-E8E6-6DF1D4313665}"/>
              </a:ext>
            </a:extLst>
          </p:cNvPr>
          <p:cNvGrpSpPr/>
          <p:nvPr/>
        </p:nvGrpSpPr>
        <p:grpSpPr>
          <a:xfrm>
            <a:off x="3168084" y="5057531"/>
            <a:ext cx="530692" cy="155763"/>
            <a:chOff x="5496560" y="4506550"/>
            <a:chExt cx="604520" cy="15878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2062090-ADD5-5006-C077-D5C7C0A20E96}"/>
                </a:ext>
              </a:extLst>
            </p:cNvPr>
            <p:cNvCxnSpPr>
              <a:cxnSpLocks/>
            </p:cNvCxnSpPr>
            <p:nvPr/>
          </p:nvCxnSpPr>
          <p:spPr>
            <a:xfrm>
              <a:off x="5496560" y="4585940"/>
              <a:ext cx="599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59BBFB1-1A75-2D39-563D-E0880E197205}"/>
                </a:ext>
              </a:extLst>
            </p:cNvPr>
            <p:cNvCxnSpPr>
              <a:cxnSpLocks/>
            </p:cNvCxnSpPr>
            <p:nvPr/>
          </p:nvCxnSpPr>
          <p:spPr>
            <a:xfrm>
              <a:off x="6101080" y="4506550"/>
              <a:ext cx="0" cy="1587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39B570E-1FD3-95BD-2893-2EA0E1D79505}"/>
              </a:ext>
            </a:extLst>
          </p:cNvPr>
          <p:cNvGrpSpPr/>
          <p:nvPr/>
        </p:nvGrpSpPr>
        <p:grpSpPr>
          <a:xfrm>
            <a:off x="5017922" y="5057530"/>
            <a:ext cx="530692" cy="155763"/>
            <a:chOff x="5496560" y="4506550"/>
            <a:chExt cx="604520" cy="158780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91D4BE9-9637-26A5-7EB4-870D8FE85EB4}"/>
                </a:ext>
              </a:extLst>
            </p:cNvPr>
            <p:cNvCxnSpPr>
              <a:cxnSpLocks/>
            </p:cNvCxnSpPr>
            <p:nvPr/>
          </p:nvCxnSpPr>
          <p:spPr>
            <a:xfrm>
              <a:off x="5496560" y="4585940"/>
              <a:ext cx="599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0EDD4E7-8063-8E92-362E-9033973A0C77}"/>
                </a:ext>
              </a:extLst>
            </p:cNvPr>
            <p:cNvCxnSpPr>
              <a:cxnSpLocks/>
            </p:cNvCxnSpPr>
            <p:nvPr/>
          </p:nvCxnSpPr>
          <p:spPr>
            <a:xfrm>
              <a:off x="6101080" y="4506550"/>
              <a:ext cx="0" cy="1587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918BE29-33B2-39C9-295B-A6C3981DE24D}"/>
              </a:ext>
            </a:extLst>
          </p:cNvPr>
          <p:cNvCxnSpPr>
            <a:cxnSpLocks/>
          </p:cNvCxnSpPr>
          <p:nvPr/>
        </p:nvCxnSpPr>
        <p:spPr>
          <a:xfrm flipH="1">
            <a:off x="5538769" y="5264042"/>
            <a:ext cx="297379" cy="434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9926ADF4-8AFC-553B-716E-A7023D0E3DDA}"/>
              </a:ext>
            </a:extLst>
          </p:cNvPr>
          <p:cNvSpPr txBox="1"/>
          <p:nvPr/>
        </p:nvSpPr>
        <p:spPr>
          <a:xfrm>
            <a:off x="797699" y="6051398"/>
            <a:ext cx="562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(Cao et al., nature, 2019)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灯片编号占位符 48">
            <a:extLst>
              <a:ext uri="{FF2B5EF4-FFF2-40B4-BE49-F238E27FC236}">
                <a16:creationId xmlns:a16="http://schemas.microsoft.com/office/drawing/2014/main" id="{AE7C04D8-66AC-AFEB-0063-89A2123F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98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642FF9-5F01-A551-5F42-F3F06EB2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F1E3-DBE3-43C4-8A97-0E933A52A47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16B919-E38D-7DFD-8B95-BCACFAE8242B}"/>
              </a:ext>
            </a:extLst>
          </p:cNvPr>
          <p:cNvSpPr txBox="1"/>
          <p:nvPr/>
        </p:nvSpPr>
        <p:spPr>
          <a:xfrm>
            <a:off x="935459" y="3064676"/>
            <a:ext cx="6321905" cy="205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Highlights of this research: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Revealing </a:t>
            </a:r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another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auxin signaling pathway different from the canonical one.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20856D-3B3A-F417-5FA7-F90AE711DF4D}"/>
              </a:ext>
            </a:extLst>
          </p:cNvPr>
          <p:cNvSpPr txBox="1"/>
          <p:nvPr/>
        </p:nvSpPr>
        <p:spPr>
          <a:xfrm>
            <a:off x="677325" y="947955"/>
            <a:ext cx="6812587" cy="16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problem: To further uncover the mechanism under auxin regulating apical hook development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CC56C23-6AB5-E37A-7DE8-5B7AC87B55AF}"/>
              </a:ext>
            </a:extLst>
          </p:cNvPr>
          <p:cNvSpPr/>
          <p:nvPr/>
        </p:nvSpPr>
        <p:spPr>
          <a:xfrm>
            <a:off x="7507713" y="2228544"/>
            <a:ext cx="4194462" cy="9813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hook development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98C51DC-B71E-F949-BC33-A13514976781}"/>
              </a:ext>
            </a:extLst>
          </p:cNvPr>
          <p:cNvSpPr/>
          <p:nvPr/>
        </p:nvSpPr>
        <p:spPr>
          <a:xfrm>
            <a:off x="7795477" y="667629"/>
            <a:ext cx="3558323" cy="7659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 auxin distribution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0C972E4-4A20-DBB0-55EA-22E65EE7848C}"/>
              </a:ext>
            </a:extLst>
          </p:cNvPr>
          <p:cNvCxnSpPr>
            <a:cxnSpLocks/>
          </p:cNvCxnSpPr>
          <p:nvPr/>
        </p:nvCxnSpPr>
        <p:spPr>
          <a:xfrm>
            <a:off x="9575083" y="1459478"/>
            <a:ext cx="0" cy="716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341331A-B373-3F21-D32F-8A4BDF4701DD}"/>
              </a:ext>
            </a:extLst>
          </p:cNvPr>
          <p:cNvSpPr txBox="1"/>
          <p:nvPr/>
        </p:nvSpPr>
        <p:spPr>
          <a:xfrm>
            <a:off x="9631216" y="1555884"/>
            <a:ext cx="34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?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3869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A0220F-E2FD-D1FF-5258-BBB10162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F1E3-DBE3-43C4-8A97-0E933A52A475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706560D-12F8-AD33-E35D-F384FA4B91EE}"/>
              </a:ext>
            </a:extLst>
          </p:cNvPr>
          <p:cNvGrpSpPr/>
          <p:nvPr/>
        </p:nvGrpSpPr>
        <p:grpSpPr>
          <a:xfrm rot="16200000">
            <a:off x="-245434" y="1230174"/>
            <a:ext cx="4522445" cy="4031575"/>
            <a:chOff x="554182" y="-23053"/>
            <a:chExt cx="4212418" cy="3726558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B540D944-6085-5436-052E-EEFEC9600ABB}"/>
                </a:ext>
              </a:extLst>
            </p:cNvPr>
            <p:cNvSpPr/>
            <p:nvPr/>
          </p:nvSpPr>
          <p:spPr>
            <a:xfrm>
              <a:off x="554182" y="-23053"/>
              <a:ext cx="2769711" cy="1773382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5A1A95E3-A852-0A3F-C820-60CBBA1344D8}"/>
                </a:ext>
              </a:extLst>
            </p:cNvPr>
            <p:cNvSpPr/>
            <p:nvPr/>
          </p:nvSpPr>
          <p:spPr>
            <a:xfrm>
              <a:off x="554183" y="1930123"/>
              <a:ext cx="2161309" cy="1773382"/>
            </a:xfrm>
            <a:prstGeom prst="parallelogram">
              <a:avLst>
                <a:gd name="adj" fmla="val 375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760F0865-78E0-38CB-2BB2-064DE0221592}"/>
                </a:ext>
              </a:extLst>
            </p:cNvPr>
            <p:cNvSpPr/>
            <p:nvPr/>
          </p:nvSpPr>
          <p:spPr>
            <a:xfrm>
              <a:off x="2605291" y="1103586"/>
              <a:ext cx="2161309" cy="1773382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54E1E0FC-6A52-CD62-608B-1C1459DFAE39}"/>
                </a:ext>
              </a:extLst>
            </p:cNvPr>
            <p:cNvSpPr/>
            <p:nvPr/>
          </p:nvSpPr>
          <p:spPr>
            <a:xfrm>
              <a:off x="3265784" y="758837"/>
              <a:ext cx="840327" cy="689498"/>
            </a:xfrm>
            <a:prstGeom prst="parallelogram">
              <a:avLst>
                <a:gd name="adj" fmla="val 375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CD2F19D-8C5E-E975-D3A8-D7D9876327A1}"/>
              </a:ext>
            </a:extLst>
          </p:cNvPr>
          <p:cNvSpPr txBox="1"/>
          <p:nvPr/>
        </p:nvSpPr>
        <p:spPr>
          <a:xfrm>
            <a:off x="4583255" y="2533626"/>
            <a:ext cx="64440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II. </a:t>
            </a:r>
          </a:p>
          <a:p>
            <a:r>
              <a:rPr lang="en-US" altLang="zh-CN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Experiments and Results</a:t>
            </a:r>
          </a:p>
        </p:txBody>
      </p:sp>
    </p:spTree>
    <p:extLst>
      <p:ext uri="{BB962C8B-B14F-4D97-AF65-F5344CB8AC3E}">
        <p14:creationId xmlns:p14="http://schemas.microsoft.com/office/powerpoint/2010/main" val="1992449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A8361E-A3DB-D46B-17DA-EEFB6D7662F9}"/>
              </a:ext>
            </a:extLst>
          </p:cNvPr>
          <p:cNvGrpSpPr/>
          <p:nvPr/>
        </p:nvGrpSpPr>
        <p:grpSpPr>
          <a:xfrm>
            <a:off x="572991" y="308894"/>
            <a:ext cx="717453" cy="848929"/>
            <a:chOff x="450169" y="262418"/>
            <a:chExt cx="717453" cy="848929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2194E630-C1B9-A7EF-16AC-F7FF456AE0D4}"/>
                </a:ext>
              </a:extLst>
            </p:cNvPr>
            <p:cNvSpPr/>
            <p:nvPr/>
          </p:nvSpPr>
          <p:spPr>
            <a:xfrm rot="16200000">
              <a:off x="352415" y="436820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80078AA-6FE6-04F7-DAEE-474A4547A932}"/>
                </a:ext>
              </a:extLst>
            </p:cNvPr>
            <p:cNvSpPr/>
            <p:nvPr/>
          </p:nvSpPr>
          <p:spPr>
            <a:xfrm rot="16200000">
              <a:off x="493094" y="360172"/>
              <a:ext cx="772281" cy="576774"/>
            </a:xfrm>
            <a:prstGeom prst="parallelogram">
              <a:avLst>
                <a:gd name="adj" fmla="val 375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E2DB999-C127-7ED8-7A20-F102A4B6644F}"/>
              </a:ext>
            </a:extLst>
          </p:cNvPr>
          <p:cNvSpPr txBox="1"/>
          <p:nvPr/>
        </p:nvSpPr>
        <p:spPr>
          <a:xfrm>
            <a:off x="572990" y="1234472"/>
            <a:ext cx="9679253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Exp.1: Screening apical hook defective mutants related to auxin signalling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mutant shows inhibition of hook development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C25D8B-B512-4371-A21E-40747D90B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90" y="2521733"/>
            <a:ext cx="3976344" cy="17345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649A17-6246-1A34-9413-27FEF422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90" y="4348046"/>
            <a:ext cx="3976344" cy="1643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F3A4E4-B14C-3005-4E48-6C208E6DA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54" y="2746866"/>
            <a:ext cx="4718604" cy="3018892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A8B3A68A-73D7-E420-4AFC-9B2F76140F2D}"/>
              </a:ext>
            </a:extLst>
          </p:cNvPr>
          <p:cNvSpPr/>
          <p:nvPr/>
        </p:nvSpPr>
        <p:spPr>
          <a:xfrm>
            <a:off x="9961081" y="2746866"/>
            <a:ext cx="1484671" cy="7570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TMK1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EF77BEB-C725-D6F0-154B-002697A7B32E}"/>
              </a:ext>
            </a:extLst>
          </p:cNvPr>
          <p:cNvCxnSpPr>
            <a:cxnSpLocks/>
          </p:cNvCxnSpPr>
          <p:nvPr/>
        </p:nvCxnSpPr>
        <p:spPr>
          <a:xfrm>
            <a:off x="10733895" y="3625379"/>
            <a:ext cx="0" cy="700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D4F3E249-6E7B-7ADB-E57A-6543D4BDC40D}"/>
              </a:ext>
            </a:extLst>
          </p:cNvPr>
          <p:cNvSpPr/>
          <p:nvPr/>
        </p:nvSpPr>
        <p:spPr>
          <a:xfrm>
            <a:off x="9738378" y="4403107"/>
            <a:ext cx="1991033" cy="7570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hook development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C54B56-1817-7755-E7E8-CAE976A6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6C2F-CB18-4380-85D0-977A8C70A2A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98CA41-BF6D-CDEB-0987-3D039FC2AA48}"/>
              </a:ext>
            </a:extLst>
          </p:cNvPr>
          <p:cNvSpPr txBox="1"/>
          <p:nvPr/>
        </p:nvSpPr>
        <p:spPr>
          <a:xfrm>
            <a:off x="1431123" y="479295"/>
            <a:ext cx="1053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TMK1 functions in down-stream of auxin-signal transduction  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224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5402</TotalTime>
  <Words>1919</Words>
  <Application>Microsoft Office PowerPoint</Application>
  <PresentationFormat>宽屏</PresentationFormat>
  <Paragraphs>254</Paragraphs>
  <Slides>30</Slides>
  <Notes>30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-apple-system</vt:lpstr>
      <vt:lpstr>Söhne</vt:lpstr>
      <vt:lpstr>等线</vt:lpstr>
      <vt:lpstr>等线 Light</vt:lpstr>
      <vt:lpstr>Arial</vt:lpstr>
      <vt:lpstr>Book Antiqua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光烁</dc:creator>
  <cp:lastModifiedBy>郭 光烁</cp:lastModifiedBy>
  <cp:revision>19</cp:revision>
  <cp:lastPrinted>2023-05-14T07:50:12Z</cp:lastPrinted>
  <dcterms:created xsi:type="dcterms:W3CDTF">2023-03-13T23:36:15Z</dcterms:created>
  <dcterms:modified xsi:type="dcterms:W3CDTF">2023-05-14T12:04:29Z</dcterms:modified>
</cp:coreProperties>
</file>